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5"/>
    <p:sldMasterId id="2147483768" r:id="rId6"/>
  </p:sldMasterIdLst>
  <p:notesMasterIdLst>
    <p:notesMasterId r:id="rId38"/>
  </p:notesMasterIdLst>
  <p:sldIdLst>
    <p:sldId id="256" r:id="rId7"/>
    <p:sldId id="303" r:id="rId8"/>
    <p:sldId id="2865" r:id="rId9"/>
    <p:sldId id="2863" r:id="rId10"/>
    <p:sldId id="2842" r:id="rId11"/>
    <p:sldId id="2845" r:id="rId12"/>
    <p:sldId id="2848" r:id="rId13"/>
    <p:sldId id="2850" r:id="rId14"/>
    <p:sldId id="2851" r:id="rId15"/>
    <p:sldId id="2852" r:id="rId16"/>
    <p:sldId id="2853" r:id="rId17"/>
    <p:sldId id="2854" r:id="rId18"/>
    <p:sldId id="2855" r:id="rId19"/>
    <p:sldId id="2856" r:id="rId20"/>
    <p:sldId id="2857" r:id="rId21"/>
    <p:sldId id="2858" r:id="rId22"/>
    <p:sldId id="2866" r:id="rId23"/>
    <p:sldId id="306" r:id="rId24"/>
    <p:sldId id="312" r:id="rId25"/>
    <p:sldId id="2870" r:id="rId26"/>
    <p:sldId id="2871" r:id="rId27"/>
    <p:sldId id="309" r:id="rId28"/>
    <p:sldId id="310" r:id="rId29"/>
    <p:sldId id="2860" r:id="rId30"/>
    <p:sldId id="307" r:id="rId31"/>
    <p:sldId id="308" r:id="rId32"/>
    <p:sldId id="2867" r:id="rId33"/>
    <p:sldId id="2868" r:id="rId34"/>
    <p:sldId id="2861" r:id="rId35"/>
    <p:sldId id="2862" r:id="rId36"/>
    <p:sldId id="30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CE1569-2EE5-4C4D-B017-2CBD7E3884B7}">
          <p14:sldIdLst>
            <p14:sldId id="256"/>
            <p14:sldId id="303"/>
            <p14:sldId id="2865"/>
          </p14:sldIdLst>
        </p14:section>
        <p14:section name="PACIO-eLTSS track" id="{857AF9FE-54A6-42B7-B75F-1FBB28A2696E}">
          <p14:sldIdLst>
            <p14:sldId id="2863"/>
            <p14:sldId id="2842"/>
            <p14:sldId id="2845"/>
            <p14:sldId id="2848"/>
            <p14:sldId id="2850"/>
            <p14:sldId id="2851"/>
            <p14:sldId id="2852"/>
            <p14:sldId id="2853"/>
            <p14:sldId id="2854"/>
            <p14:sldId id="2855"/>
            <p14:sldId id="2856"/>
            <p14:sldId id="2857"/>
            <p14:sldId id="2858"/>
          </p14:sldIdLst>
        </p14:section>
        <p14:section name="Care Coordination Track" id="{0D2E00B3-EF7B-4D85-9C14-4F0950D12A06}">
          <p14:sldIdLst>
            <p14:sldId id="2866"/>
            <p14:sldId id="306"/>
            <p14:sldId id="312"/>
            <p14:sldId id="2870"/>
            <p14:sldId id="2871"/>
            <p14:sldId id="309"/>
            <p14:sldId id="310"/>
          </p14:sldIdLst>
        </p14:section>
        <p14:section name="eCQM testing" id="{0AFC2932-5F6B-4010-B5C2-9F439962E55A}">
          <p14:sldIdLst>
            <p14:sldId id="2860"/>
            <p14:sldId id="307"/>
            <p14:sldId id="308"/>
          </p14:sldIdLst>
        </p14:section>
        <p14:section name="Virtual Connectathon Feedback" id="{747A0B19-A7B9-4BE1-A0DE-A2E7B02450C7}">
          <p14:sldIdLst>
            <p14:sldId id="2867"/>
            <p14:sldId id="2868"/>
          </p14:sldIdLst>
        </p14:section>
        <p14:section name="Next Steps" id="{6814866D-09C4-4ED3-A58B-7883E32906FF}">
          <p14:sldIdLst>
            <p14:sldId id="2861"/>
            <p14:sldId id="2862"/>
            <p14:sldId id="3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zvi, Siama" initials="RS" lastIdx="11" clrIdx="0">
    <p:extLst>
      <p:ext uri="{19B8F6BF-5375-455C-9EA6-DF929625EA0E}">
        <p15:presenceInfo xmlns:p15="http://schemas.microsoft.com/office/powerpoint/2012/main" userId="S::RIZVI@MITRE.ORG::a30a8b9a-5391-4b15-b2e0-f92c41bca0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BDDDC"/>
    <a:srgbClr val="EF99E5"/>
    <a:srgbClr val="FFF6EC"/>
    <a:srgbClr val="FFEDD2"/>
    <a:srgbClr val="FFECCC"/>
    <a:srgbClr val="FFEDE5"/>
    <a:srgbClr val="F4FFDE"/>
    <a:srgbClr val="FFF9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46" autoAdjust="0"/>
    <p:restoredTop sz="79270" autoAdjust="0"/>
  </p:normalViewPr>
  <p:slideViewPr>
    <p:cSldViewPr snapToGrid="0">
      <p:cViewPr varScale="1">
        <p:scale>
          <a:sx n="53" d="100"/>
          <a:sy n="53" d="100"/>
        </p:scale>
        <p:origin x="1491" y="39"/>
      </p:cViewPr>
      <p:guideLst/>
    </p:cSldViewPr>
  </p:slideViewPr>
  <p:notesTextViewPr>
    <p:cViewPr>
      <p:scale>
        <a:sx n="1" d="1"/>
        <a:sy n="1" d="1"/>
      </p:scale>
      <p:origin x="0" y="0"/>
    </p:cViewPr>
  </p:notesTextViewPr>
  <p:notesViewPr>
    <p:cSldViewPr snapToGrid="0">
      <p:cViewPr varScale="1">
        <p:scale>
          <a:sx n="68" d="100"/>
          <a:sy n="68" d="100"/>
        </p:scale>
        <p:origin x="18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80388-F1EB-49F1-8885-6CD1094DDC8D}" type="datetimeFigureOut">
              <a:rPr lang="en-US" smtClean="0"/>
              <a:t>5/28/2020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BB080-279B-4550-9DC2-C1F712477AFB}" type="slidenum">
              <a:rPr lang="en-US" smtClean="0"/>
              <a:t>‹#›</a:t>
            </a:fld>
            <a:endParaRPr lang="en-US" dirty="0"/>
          </a:p>
        </p:txBody>
      </p:sp>
    </p:spTree>
    <p:extLst>
      <p:ext uri="{BB962C8B-B14F-4D97-AF65-F5344CB8AC3E}">
        <p14:creationId xmlns:p14="http://schemas.microsoft.com/office/powerpoint/2010/main" val="2873307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Care Coordinator fills out a form and pushes the data to the eLTSS server.  The eLTSS server pushes that data to the Data Manager for access later in the use case.</a:t>
            </a:r>
          </a:p>
          <a:p>
            <a:endParaRPr lang="en-US" dirty="0"/>
          </a:p>
        </p:txBody>
      </p:sp>
      <p:sp>
        <p:nvSpPr>
          <p:cNvPr id="4" name="Slide Number Placeholder 3"/>
          <p:cNvSpPr>
            <a:spLocks noGrp="1"/>
          </p:cNvSpPr>
          <p:nvPr>
            <p:ph type="sldNum" sz="quarter" idx="5"/>
          </p:nvPr>
        </p:nvSpPr>
        <p:spPr/>
        <p:txBody>
          <a:bodyPr/>
          <a:lstStyle/>
          <a:p>
            <a:fld id="{235BB080-279B-4550-9DC2-C1F712477AFB}" type="slidenum">
              <a:rPr lang="en-US" smtClean="0"/>
              <a:t>9</a:t>
            </a:fld>
            <a:endParaRPr lang="en-US" dirty="0"/>
          </a:p>
        </p:txBody>
      </p:sp>
    </p:spTree>
    <p:extLst>
      <p:ext uri="{BB962C8B-B14F-4D97-AF65-F5344CB8AC3E}">
        <p14:creationId xmlns:p14="http://schemas.microsoft.com/office/powerpoint/2010/main" val="2458904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clinician fills out the assessment form provided by the PAC Assessment App, which pulls the standardized assessments through the FHIR API of the Pseudo-DEL.  When complete, the clinician submits the form which is sent to the Hospital EHR using the Structured Data Capture FHIR resources.  The Hospital EHR extracts the Structured Data Capture resources into PACIO Observation-based resources for easier querying and sends the PACIO resources to the Data Manager.  Hospital clinicians can view the latest information about the patient in the pseudo-EHR. </a:t>
            </a:r>
          </a:p>
          <a:p>
            <a:endParaRPr lang="en-US" dirty="0"/>
          </a:p>
        </p:txBody>
      </p:sp>
      <p:sp>
        <p:nvSpPr>
          <p:cNvPr id="4" name="Slide Number Placeholder 3"/>
          <p:cNvSpPr>
            <a:spLocks noGrp="1"/>
          </p:cNvSpPr>
          <p:nvPr>
            <p:ph type="sldNum" sz="quarter" idx="5"/>
          </p:nvPr>
        </p:nvSpPr>
        <p:spPr/>
        <p:txBody>
          <a:bodyPr/>
          <a:lstStyle/>
          <a:p>
            <a:fld id="{235BB080-279B-4550-9DC2-C1F712477AFB}" type="slidenum">
              <a:rPr lang="en-US" smtClean="0"/>
              <a:t>10</a:t>
            </a:fld>
            <a:endParaRPr lang="en-US" dirty="0"/>
          </a:p>
        </p:txBody>
      </p:sp>
    </p:spTree>
    <p:extLst>
      <p:ext uri="{BB962C8B-B14F-4D97-AF65-F5344CB8AC3E}">
        <p14:creationId xmlns:p14="http://schemas.microsoft.com/office/powerpoint/2010/main" val="3411446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screen is showing the clinician retrieving data in the SNF from the data hub- right?. I recommend changing the language too “The patient, Betsy is admitted to the SNF, where the clinician retrieves the latest clinical information stored in the data hub</a:t>
            </a:r>
            <a:endParaRPr lang="en-US" dirty="0"/>
          </a:p>
        </p:txBody>
      </p:sp>
      <p:sp>
        <p:nvSpPr>
          <p:cNvPr id="4" name="Slide Number Placeholder 3"/>
          <p:cNvSpPr>
            <a:spLocks noGrp="1"/>
          </p:cNvSpPr>
          <p:nvPr>
            <p:ph type="sldNum" sz="quarter" idx="5"/>
          </p:nvPr>
        </p:nvSpPr>
        <p:spPr/>
        <p:txBody>
          <a:bodyPr/>
          <a:lstStyle/>
          <a:p>
            <a:fld id="{235BB080-279B-4550-9DC2-C1F712477AFB}" type="slidenum">
              <a:rPr lang="en-US" smtClean="0"/>
              <a:t>11</a:t>
            </a:fld>
            <a:endParaRPr lang="en-US" dirty="0"/>
          </a:p>
        </p:txBody>
      </p:sp>
    </p:spTree>
    <p:extLst>
      <p:ext uri="{BB962C8B-B14F-4D97-AF65-F5344CB8AC3E}">
        <p14:creationId xmlns:p14="http://schemas.microsoft.com/office/powerpoint/2010/main" val="232294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in scene 2, the SNF clinician fills out an assessment form in the PAC Assessment App, again pulling the form information from the Pseudo-DEL.  The form is submitted to the SNF Pseudo EHR, which extracts the data into PACIO resources and posts them to the Data Manager.  SNF clinicians can see the assessments done at the hospital as well as at the SNF.</a:t>
            </a:r>
          </a:p>
          <a:p>
            <a:endParaRPr lang="en-US" dirty="0"/>
          </a:p>
        </p:txBody>
      </p:sp>
      <p:sp>
        <p:nvSpPr>
          <p:cNvPr id="4" name="Slide Number Placeholder 3"/>
          <p:cNvSpPr>
            <a:spLocks noGrp="1"/>
          </p:cNvSpPr>
          <p:nvPr>
            <p:ph type="sldNum" sz="quarter" idx="5"/>
          </p:nvPr>
        </p:nvSpPr>
        <p:spPr/>
        <p:txBody>
          <a:bodyPr/>
          <a:lstStyle/>
          <a:p>
            <a:fld id="{235BB080-279B-4550-9DC2-C1F712477AFB}" type="slidenum">
              <a:rPr lang="en-US" smtClean="0"/>
              <a:t>12</a:t>
            </a:fld>
            <a:endParaRPr lang="en-US" dirty="0"/>
          </a:p>
        </p:txBody>
      </p:sp>
    </p:spTree>
    <p:extLst>
      <p:ext uri="{BB962C8B-B14F-4D97-AF65-F5344CB8AC3E}">
        <p14:creationId xmlns:p14="http://schemas.microsoft.com/office/powerpoint/2010/main" val="939429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patient is discharged from the SNF to HHA.  The HHA system can access the information entered by the Hospital and SNF as well as the eLTSS information from the Care Coordinator, so the HHA has all of the information for the patient.</a:t>
            </a:r>
          </a:p>
          <a:p>
            <a:endParaRPr lang="en-US" dirty="0"/>
          </a:p>
        </p:txBody>
      </p:sp>
      <p:sp>
        <p:nvSpPr>
          <p:cNvPr id="4" name="Slide Number Placeholder 3"/>
          <p:cNvSpPr>
            <a:spLocks noGrp="1"/>
          </p:cNvSpPr>
          <p:nvPr>
            <p:ph type="sldNum" sz="quarter" idx="5"/>
          </p:nvPr>
        </p:nvSpPr>
        <p:spPr/>
        <p:txBody>
          <a:bodyPr/>
          <a:lstStyle/>
          <a:p>
            <a:fld id="{235BB080-279B-4550-9DC2-C1F712477AFB}" type="slidenum">
              <a:rPr lang="en-US" smtClean="0"/>
              <a:t>13</a:t>
            </a:fld>
            <a:endParaRPr lang="en-US" dirty="0"/>
          </a:p>
        </p:txBody>
      </p:sp>
    </p:spTree>
    <p:extLst>
      <p:ext uri="{BB962C8B-B14F-4D97-AF65-F5344CB8AC3E}">
        <p14:creationId xmlns:p14="http://schemas.microsoft.com/office/powerpoint/2010/main" val="2465356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along the process, the patient Betsy, can access all of the information from the Care Coordinator, Hospital, and SNF during her healthcare journey, so she can make the best decision about her care.  Betsy has a son, Charles, who is also interested in her care.  Through the Patient Share application, Betsy can give electronic consent to Charles so that, through his own account and identity, can access his mother’s data.</a:t>
            </a:r>
            <a:endParaRPr lang="en-US" dirty="0"/>
          </a:p>
        </p:txBody>
      </p:sp>
      <p:sp>
        <p:nvSpPr>
          <p:cNvPr id="4" name="Slide Number Placeholder 3"/>
          <p:cNvSpPr>
            <a:spLocks noGrp="1"/>
          </p:cNvSpPr>
          <p:nvPr>
            <p:ph type="sldNum" sz="quarter" idx="5"/>
          </p:nvPr>
        </p:nvSpPr>
        <p:spPr/>
        <p:txBody>
          <a:bodyPr/>
          <a:lstStyle/>
          <a:p>
            <a:fld id="{235BB080-279B-4550-9DC2-C1F712477AFB}" type="slidenum">
              <a:rPr lang="en-US" smtClean="0"/>
              <a:t>14</a:t>
            </a:fld>
            <a:endParaRPr lang="en-US" dirty="0"/>
          </a:p>
        </p:txBody>
      </p:sp>
    </p:spTree>
    <p:extLst>
      <p:ext uri="{BB962C8B-B14F-4D97-AF65-F5344CB8AC3E}">
        <p14:creationId xmlns:p14="http://schemas.microsoft.com/office/powerpoint/2010/main" val="3343873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twitter.com/pacioproject" TargetMode="External"/><Relationship Id="rId7" Type="http://schemas.openxmlformats.org/officeDocument/2006/relationships/hyperlink" Target="https://pacioproject.slack.com/" TargetMode="External"/><Relationship Id="rId2" Type="http://schemas.openxmlformats.org/officeDocument/2006/relationships/hyperlink" Target="http://www.mitre.org/" TargetMode="External"/><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hyperlink" Target="https://github.com/paciowg/PACIO-Project" TargetMode="External"/><Relationship Id="rId4" Type="http://schemas.openxmlformats.org/officeDocument/2006/relationships/image" Target="../media/image4.png"/><Relationship Id="rId9"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5F15-B746-40FD-AC45-51E314F45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2460A3-7735-4094-8C6B-4FD15CD4F9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7E6EE8-0A00-4854-9934-BCC6085A81A4}"/>
              </a:ext>
            </a:extLst>
          </p:cNvPr>
          <p:cNvSpPr>
            <a:spLocks noGrp="1"/>
          </p:cNvSpPr>
          <p:nvPr>
            <p:ph type="dt" sz="half" idx="10"/>
          </p:nvPr>
        </p:nvSpPr>
        <p:spPr/>
        <p:txBody>
          <a:bodyPr/>
          <a:lstStyle/>
          <a:p>
            <a:fld id="{A5D2C7AD-B8EC-41AF-BCD4-89B09F0B166A}" type="datetimeFigureOut">
              <a:rPr lang="en-US" smtClean="0"/>
              <a:pPr/>
              <a:t>5/28/2020</a:t>
            </a:fld>
            <a:endParaRPr lang="en-US" dirty="0"/>
          </a:p>
        </p:txBody>
      </p:sp>
      <p:sp>
        <p:nvSpPr>
          <p:cNvPr id="5" name="Footer Placeholder 4">
            <a:extLst>
              <a:ext uri="{FF2B5EF4-FFF2-40B4-BE49-F238E27FC236}">
                <a16:creationId xmlns:a16="http://schemas.microsoft.com/office/drawing/2014/main" id="{E005C940-853E-4A33-AF30-777E50F1F89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968AA3-58C6-4286-A24E-1A6807F5A97B}"/>
              </a:ext>
            </a:extLst>
          </p:cNvPr>
          <p:cNvSpPr>
            <a:spLocks noGrp="1"/>
          </p:cNvSpPr>
          <p:nvPr>
            <p:ph type="sldNum" sz="quarter" idx="12"/>
          </p:nvPr>
        </p:nvSpPr>
        <p:spPr/>
        <p:txBody>
          <a:bodyPr/>
          <a:lstStyle/>
          <a:p>
            <a:fld id="{A72FD9E6-397B-4FFA-A076-79D9C6357D9F}" type="slidenum">
              <a:rPr lang="en-US" smtClean="0"/>
              <a:pPr/>
              <a:t>‹#›</a:t>
            </a:fld>
            <a:endParaRPr lang="en-US" dirty="0"/>
          </a:p>
        </p:txBody>
      </p:sp>
      <p:pic>
        <p:nvPicPr>
          <p:cNvPr id="7" name="Picture 6">
            <a:extLst>
              <a:ext uri="{FF2B5EF4-FFF2-40B4-BE49-F238E27FC236}">
                <a16:creationId xmlns:a16="http://schemas.microsoft.com/office/drawing/2014/main" id="{8896B0B0-F890-41D1-8CEF-C220928598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55"/>
            <a:ext cx="2597727" cy="1126769"/>
          </a:xfrm>
          <a:prstGeom prst="rect">
            <a:avLst/>
          </a:prstGeom>
        </p:spPr>
      </p:pic>
    </p:spTree>
    <p:extLst>
      <p:ext uri="{BB962C8B-B14F-4D97-AF65-F5344CB8AC3E}">
        <p14:creationId xmlns:p14="http://schemas.microsoft.com/office/powerpoint/2010/main" val="138025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0CD98-BF1A-4C14-A34F-F148A5CA77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36CAC0-0329-4F65-B6F4-10E7EE3F82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19FF44-DCFB-4570-AC39-4E679E552EA2}"/>
              </a:ext>
            </a:extLst>
          </p:cNvPr>
          <p:cNvSpPr>
            <a:spLocks noGrp="1"/>
          </p:cNvSpPr>
          <p:nvPr>
            <p:ph type="dt" sz="half" idx="10"/>
          </p:nvPr>
        </p:nvSpPr>
        <p:spPr/>
        <p:txBody>
          <a:bodyPr/>
          <a:lstStyle/>
          <a:p>
            <a:fld id="{A5D2C7AD-B8EC-41AF-BCD4-89B09F0B166A}" type="datetimeFigureOut">
              <a:rPr lang="en-US" smtClean="0"/>
              <a:pPr/>
              <a:t>5/28/2020</a:t>
            </a:fld>
            <a:endParaRPr lang="en-US" dirty="0"/>
          </a:p>
        </p:txBody>
      </p:sp>
      <p:sp>
        <p:nvSpPr>
          <p:cNvPr id="5" name="Footer Placeholder 4">
            <a:extLst>
              <a:ext uri="{FF2B5EF4-FFF2-40B4-BE49-F238E27FC236}">
                <a16:creationId xmlns:a16="http://schemas.microsoft.com/office/drawing/2014/main" id="{57D6B4E8-D87B-47F9-AB1F-BDD318ABC60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86A7D4-A2C3-4C37-A060-6F10C6C3FDF0}"/>
              </a:ext>
            </a:extLst>
          </p:cNvPr>
          <p:cNvSpPr>
            <a:spLocks noGrp="1"/>
          </p:cNvSpPr>
          <p:nvPr>
            <p:ph type="sldNum" sz="quarter" idx="12"/>
          </p:nvPr>
        </p:nvSpPr>
        <p:spPr/>
        <p:txBody>
          <a:bodyPr/>
          <a:lstStyle/>
          <a:p>
            <a:fld id="{A72FD9E6-397B-4FFA-A076-79D9C6357D9F}" type="slidenum">
              <a:rPr lang="en-US" smtClean="0"/>
              <a:pPr/>
              <a:t>‹#›</a:t>
            </a:fld>
            <a:endParaRPr lang="en-US" dirty="0"/>
          </a:p>
        </p:txBody>
      </p:sp>
    </p:spTree>
    <p:extLst>
      <p:ext uri="{BB962C8B-B14F-4D97-AF65-F5344CB8AC3E}">
        <p14:creationId xmlns:p14="http://schemas.microsoft.com/office/powerpoint/2010/main" val="369665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C0501B-8199-4EF8-9D7B-02F8CBD287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99BCC2-83B3-4451-9BB2-0F6E7932DB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5556F-B49B-47BB-96B8-1D9388877206}"/>
              </a:ext>
            </a:extLst>
          </p:cNvPr>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5" name="Footer Placeholder 4">
            <a:extLst>
              <a:ext uri="{FF2B5EF4-FFF2-40B4-BE49-F238E27FC236}">
                <a16:creationId xmlns:a16="http://schemas.microsoft.com/office/drawing/2014/main" id="{28695506-5BF3-4ED2-9B93-4FF9E9B3C55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ED6B6C9-0E18-4E1B-BEB0-2BB8370C8BD3}"/>
              </a:ext>
            </a:extLst>
          </p:cNvPr>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397847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1"/>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5/28/2020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E3B8DB8-9B87-4348-BCF9-95ECFD9727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55"/>
            <a:ext cx="2597727" cy="1126769"/>
          </a:xfrm>
          <a:prstGeom prst="rect">
            <a:avLst/>
          </a:prstGeom>
        </p:spPr>
      </p:pic>
    </p:spTree>
    <p:extLst>
      <p:ext uri="{BB962C8B-B14F-4D97-AF65-F5344CB8AC3E}">
        <p14:creationId xmlns:p14="http://schemas.microsoft.com/office/powerpoint/2010/main" val="1578482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3"/>
          </a:xfrm>
        </p:spPr>
        <p:txBody>
          <a:bodyPr/>
          <a:lstStyle>
            <a:lvl1pPr marL="0">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097280" y="1184564"/>
            <a:ext cx="10058400" cy="4684530"/>
          </a:xfrm>
        </p:spPr>
        <p:txBody>
          <a:bodyPr/>
          <a:lstStyle>
            <a:lvl1pPr>
              <a:defRPr>
                <a:solidFill>
                  <a:schemeClr val="tx1"/>
                </a:solidFill>
              </a:defRPr>
            </a:lvl1pPr>
            <a:lvl2pPr marL="384048" indent="-182880">
              <a:buClrTx/>
              <a:buFont typeface="Arial" panose="020B0604020202020204" pitchFamily="34" charset="0"/>
              <a:buChar char="•"/>
              <a:defRPr>
                <a:solidFill>
                  <a:schemeClr val="tx1"/>
                </a:solidFill>
              </a:defRPr>
            </a:lvl2pPr>
            <a:lvl3pPr marL="566928" indent="-182880">
              <a:buClrTx/>
              <a:buFont typeface="Arial" panose="020B0604020202020204" pitchFamily="34" charset="0"/>
              <a:buChar char="•"/>
              <a:defRPr>
                <a:solidFill>
                  <a:schemeClr val="tx1"/>
                </a:solidFill>
              </a:defRPr>
            </a:lvl3pPr>
            <a:lvl4pPr marL="749808" indent="-182880">
              <a:buClrTx/>
              <a:buFont typeface="Arial" panose="020B0604020202020204" pitchFamily="34" charset="0"/>
              <a:buChar char="•"/>
              <a:defRPr>
                <a:solidFill>
                  <a:schemeClr val="tx1"/>
                </a:solidFill>
              </a:defRPr>
            </a:lvl4pPr>
            <a:lvl5pPr marL="932688" indent="-182880">
              <a:buClrTx/>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5/28/2020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7" name="Picture 6">
            <a:extLst>
              <a:ext uri="{FF2B5EF4-FFF2-40B4-BE49-F238E27FC236}">
                <a16:creationId xmlns:a16="http://schemas.microsoft.com/office/drawing/2014/main" id="{4C8DA96C-9AAA-4011-955A-EDABBC8275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7611" y="240728"/>
            <a:ext cx="929669" cy="794052"/>
          </a:xfrm>
          <a:prstGeom prst="rect">
            <a:avLst/>
          </a:prstGeom>
        </p:spPr>
      </p:pic>
      <p:pic>
        <p:nvPicPr>
          <p:cNvPr id="8" name="Picture 7" descr="A picture containing clipart&#10;&#10;Description automatically generated">
            <a:extLst>
              <a:ext uri="{FF2B5EF4-FFF2-40B4-BE49-F238E27FC236}">
                <a16:creationId xmlns:a16="http://schemas.microsoft.com/office/drawing/2014/main" id="{ABB7159C-7AF6-45E9-B8F4-B30B8F8EB5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3870" y="6224727"/>
            <a:ext cx="1446647" cy="627486"/>
          </a:xfrm>
          <a:prstGeom prst="rect">
            <a:avLst/>
          </a:prstGeom>
        </p:spPr>
      </p:pic>
    </p:spTree>
    <p:extLst>
      <p:ext uri="{BB962C8B-B14F-4D97-AF65-F5344CB8AC3E}">
        <p14:creationId xmlns:p14="http://schemas.microsoft.com/office/powerpoint/2010/main" val="2283470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2FD9E6-397B-4FFA-A076-79D9C6357D9F}"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426CA51-B951-45CD-BC5A-E1ABC7EE4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55"/>
            <a:ext cx="2597727" cy="1126769"/>
          </a:xfrm>
          <a:prstGeom prst="rect">
            <a:avLst/>
          </a:prstGeom>
        </p:spPr>
      </p:pic>
    </p:spTree>
    <p:extLst>
      <p:ext uri="{BB962C8B-B14F-4D97-AF65-F5344CB8AC3E}">
        <p14:creationId xmlns:p14="http://schemas.microsoft.com/office/powerpoint/2010/main" val="2956066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702302"/>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1097279" y="1241517"/>
            <a:ext cx="4937760" cy="4627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241517"/>
            <a:ext cx="4937760" cy="46275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5/28/2020</a:t>
            </a:fld>
            <a:endParaRPr lang="en-US" dirty="0"/>
          </a:p>
        </p:txBody>
      </p:sp>
      <p:sp>
        <p:nvSpPr>
          <p:cNvPr id="6" name="Footer Placeholder 5"/>
          <p:cNvSpPr>
            <a:spLocks noGrp="1"/>
          </p:cNvSpPr>
          <p:nvPr>
            <p:ph type="ftr" sz="quarter" idx="11"/>
          </p:nvPr>
        </p:nvSpPr>
        <p:spPr/>
        <p:txBody>
          <a:bodyPr/>
          <a:lstStyle>
            <a:lvl1pPr>
              <a:defRPr>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9" name="Picture 8">
            <a:extLst>
              <a:ext uri="{FF2B5EF4-FFF2-40B4-BE49-F238E27FC236}">
                <a16:creationId xmlns:a16="http://schemas.microsoft.com/office/drawing/2014/main" id="{18F198A8-2B0A-436E-A692-CF8495731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019"/>
            <a:ext cx="1118004" cy="954913"/>
          </a:xfrm>
          <a:prstGeom prst="rect">
            <a:avLst/>
          </a:prstGeom>
        </p:spPr>
      </p:pic>
    </p:spTree>
    <p:extLst>
      <p:ext uri="{BB962C8B-B14F-4D97-AF65-F5344CB8AC3E}">
        <p14:creationId xmlns:p14="http://schemas.microsoft.com/office/powerpoint/2010/main" val="1750213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dirty="0"/>
              <a:t>Click to edit Master title style</a:t>
            </a:r>
          </a:p>
        </p:txBody>
      </p:sp>
      <p:sp>
        <p:nvSpPr>
          <p:cNvPr id="3" name="Text Placeholder 2"/>
          <p:cNvSpPr>
            <a:spLocks noGrp="1"/>
          </p:cNvSpPr>
          <p:nvPr>
            <p:ph type="body" idx="1"/>
          </p:nvPr>
        </p:nvSpPr>
        <p:spPr>
          <a:xfrm>
            <a:off x="1097280" y="1132201"/>
            <a:ext cx="4937760" cy="499251"/>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1631452"/>
            <a:ext cx="4937760" cy="43290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132201"/>
            <a:ext cx="4937760" cy="499251"/>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1631452"/>
            <a:ext cx="4937760" cy="43290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5/28/2020</a:t>
            </a:fld>
            <a:endParaRPr lang="en-US" dirty="0"/>
          </a:p>
        </p:txBody>
      </p:sp>
      <p:sp>
        <p:nvSpPr>
          <p:cNvPr id="8" name="Footer Placeholder 7"/>
          <p:cNvSpPr>
            <a:spLocks noGrp="1"/>
          </p:cNvSpPr>
          <p:nvPr>
            <p:ph type="ftr" sz="quarter" idx="11"/>
          </p:nvPr>
        </p:nvSpPr>
        <p:spPr/>
        <p:txBody>
          <a:bodyPr/>
          <a:lstStyle>
            <a:lvl1pPr>
              <a:defRPr>
                <a:solidFill>
                  <a:schemeClr val="tx1"/>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11" name="Picture 10">
            <a:extLst>
              <a:ext uri="{FF2B5EF4-FFF2-40B4-BE49-F238E27FC236}">
                <a16:creationId xmlns:a16="http://schemas.microsoft.com/office/drawing/2014/main" id="{9A771D88-26C5-4C46-9B3C-0A831383BC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794" y="177288"/>
            <a:ext cx="1118004" cy="954913"/>
          </a:xfrm>
          <a:prstGeom prst="rect">
            <a:avLst/>
          </a:prstGeom>
        </p:spPr>
      </p:pic>
    </p:spTree>
    <p:extLst>
      <p:ext uri="{BB962C8B-B14F-4D97-AF65-F5344CB8AC3E}">
        <p14:creationId xmlns:p14="http://schemas.microsoft.com/office/powerpoint/2010/main" val="3409340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2FD9E6-397B-4FFA-A076-79D9C6357D9F}" type="slidenum">
              <a:rPr lang="en-US" smtClean="0"/>
              <a:t>‹#›</a:t>
            </a:fld>
            <a:endParaRPr lang="en-US" dirty="0"/>
          </a:p>
        </p:txBody>
      </p:sp>
      <p:pic>
        <p:nvPicPr>
          <p:cNvPr id="6" name="Picture 5">
            <a:extLst>
              <a:ext uri="{FF2B5EF4-FFF2-40B4-BE49-F238E27FC236}">
                <a16:creationId xmlns:a16="http://schemas.microsoft.com/office/drawing/2014/main" id="{928CDCFA-74A7-428D-AA6A-3CF83D7CCA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 y="172270"/>
            <a:ext cx="1118004" cy="954913"/>
          </a:xfrm>
          <a:prstGeom prst="rect">
            <a:avLst/>
          </a:prstGeom>
        </p:spPr>
      </p:pic>
    </p:spTree>
    <p:extLst>
      <p:ext uri="{BB962C8B-B14F-4D97-AF65-F5344CB8AC3E}">
        <p14:creationId xmlns:p14="http://schemas.microsoft.com/office/powerpoint/2010/main" val="3025991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5D2C7AD-B8EC-41AF-BCD4-89B09F0B166A}" type="datetimeFigureOut">
              <a:rPr lang="en-US" smtClean="0"/>
              <a:t>5/28/2020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72FD9E6-397B-4FFA-A076-79D9C6357D9F}" type="slidenum">
              <a:rPr lang="en-US" smtClean="0"/>
              <a:t>‹#›</a:t>
            </a:fld>
            <a:endParaRPr lang="en-US" dirty="0"/>
          </a:p>
        </p:txBody>
      </p:sp>
    </p:spTree>
    <p:extLst>
      <p:ext uri="{BB962C8B-B14F-4D97-AF65-F5344CB8AC3E}">
        <p14:creationId xmlns:p14="http://schemas.microsoft.com/office/powerpoint/2010/main" val="29546691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237691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0DC9-AD15-4FC5-95A1-57BA35E792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66EC6-F527-46E6-ABD0-61D2C353F3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1A1E1-1F3B-4FAE-8F39-7D781D885E8E}"/>
              </a:ext>
            </a:extLst>
          </p:cNvPr>
          <p:cNvSpPr>
            <a:spLocks noGrp="1"/>
          </p:cNvSpPr>
          <p:nvPr>
            <p:ph type="dt" sz="half" idx="10"/>
          </p:nvPr>
        </p:nvSpPr>
        <p:spPr/>
        <p:txBody>
          <a:bodyPr/>
          <a:lstStyle/>
          <a:p>
            <a:fld id="{A5D2C7AD-B8EC-41AF-BCD4-89B09F0B166A}" type="datetimeFigureOut">
              <a:rPr lang="en-US" smtClean="0"/>
              <a:pPr/>
              <a:t>5/28/2020</a:t>
            </a:fld>
            <a:endParaRPr lang="en-US" dirty="0"/>
          </a:p>
        </p:txBody>
      </p:sp>
      <p:sp>
        <p:nvSpPr>
          <p:cNvPr id="5" name="Footer Placeholder 4">
            <a:extLst>
              <a:ext uri="{FF2B5EF4-FFF2-40B4-BE49-F238E27FC236}">
                <a16:creationId xmlns:a16="http://schemas.microsoft.com/office/drawing/2014/main" id="{044ED0C4-D873-4DDE-9476-F15AFD37CD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02EAA6-FDF9-46AD-A199-48CAF1210675}"/>
              </a:ext>
            </a:extLst>
          </p:cNvPr>
          <p:cNvSpPr>
            <a:spLocks noGrp="1"/>
          </p:cNvSpPr>
          <p:nvPr>
            <p:ph type="sldNum" sz="quarter" idx="12"/>
          </p:nvPr>
        </p:nvSpPr>
        <p:spPr/>
        <p:txBody>
          <a:bodyPr/>
          <a:lstStyle/>
          <a:p>
            <a:fld id="{A72FD9E6-397B-4FFA-A076-79D9C6357D9F}" type="slidenum">
              <a:rPr lang="en-US" smtClean="0"/>
              <a:pPr/>
              <a:t>‹#›</a:t>
            </a:fld>
            <a:endParaRPr lang="en-US" dirty="0"/>
          </a:p>
        </p:txBody>
      </p:sp>
      <p:pic>
        <p:nvPicPr>
          <p:cNvPr id="7" name="Picture 6">
            <a:extLst>
              <a:ext uri="{FF2B5EF4-FFF2-40B4-BE49-F238E27FC236}">
                <a16:creationId xmlns:a16="http://schemas.microsoft.com/office/drawing/2014/main" id="{6434469A-FD89-4786-BCCA-D9EBFDE4EF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7611" y="240728"/>
            <a:ext cx="929669" cy="794052"/>
          </a:xfrm>
          <a:prstGeom prst="rect">
            <a:avLst/>
          </a:prstGeom>
        </p:spPr>
      </p:pic>
      <p:pic>
        <p:nvPicPr>
          <p:cNvPr id="8" name="Picture 7" descr="A picture containing clipart&#10;&#10;Description automatically generated">
            <a:extLst>
              <a:ext uri="{FF2B5EF4-FFF2-40B4-BE49-F238E27FC236}">
                <a16:creationId xmlns:a16="http://schemas.microsoft.com/office/drawing/2014/main" id="{EA95EB29-B282-4BCA-B236-8AB30863610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3870" y="6224727"/>
            <a:ext cx="1446647" cy="627486"/>
          </a:xfrm>
          <a:prstGeom prst="rect">
            <a:avLst/>
          </a:prstGeom>
        </p:spPr>
      </p:pic>
    </p:spTree>
    <p:extLst>
      <p:ext uri="{BB962C8B-B14F-4D97-AF65-F5344CB8AC3E}">
        <p14:creationId xmlns:p14="http://schemas.microsoft.com/office/powerpoint/2010/main" val="35651180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5/28/2020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spTree>
    <p:extLst>
      <p:ext uri="{BB962C8B-B14F-4D97-AF65-F5344CB8AC3E}">
        <p14:creationId xmlns:p14="http://schemas.microsoft.com/office/powerpoint/2010/main" val="25262330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1679534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Final Slide">
    <p:spTree>
      <p:nvGrpSpPr>
        <p:cNvPr id="1" name=""/>
        <p:cNvGrpSpPr/>
        <p:nvPr/>
      </p:nvGrpSpPr>
      <p:grpSpPr>
        <a:xfrm>
          <a:off x="0" y="0"/>
          <a:ext cx="0" cy="0"/>
          <a:chOff x="0" y="0"/>
          <a:chExt cx="0" cy="0"/>
        </a:xfrm>
      </p:grpSpPr>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A72FD9E6-397B-4FFA-A076-79D9C6357D9F}" type="slidenum">
              <a:rPr lang="en-US" smtClean="0"/>
              <a:t>‹#›</a:t>
            </a:fld>
            <a:endParaRPr lang="en-US" dirty="0"/>
          </a:p>
        </p:txBody>
      </p:sp>
      <p:sp>
        <p:nvSpPr>
          <p:cNvPr id="10" name="TextBox 9">
            <a:extLst>
              <a:ext uri="{FF2B5EF4-FFF2-40B4-BE49-F238E27FC236}">
                <a16:creationId xmlns:a16="http://schemas.microsoft.com/office/drawing/2014/main" id="{F7CDD758-BE3D-46B6-9180-8EE07170224E}"/>
              </a:ext>
            </a:extLst>
          </p:cNvPr>
          <p:cNvSpPr txBox="1"/>
          <p:nvPr userDrawn="1"/>
        </p:nvSpPr>
        <p:spPr>
          <a:xfrm>
            <a:off x="3153845" y="2396381"/>
            <a:ext cx="5784978" cy="2523768"/>
          </a:xfrm>
          <a:prstGeom prst="rect">
            <a:avLst/>
          </a:prstGeom>
          <a:noFill/>
        </p:spPr>
        <p:txBody>
          <a:bodyPr wrap="square" rtlCol="0">
            <a:spAutoFit/>
          </a:bodyPr>
          <a:lstStyle/>
          <a:p>
            <a:pPr algn="ctr">
              <a:spcAft>
                <a:spcPts val="600"/>
              </a:spcAft>
            </a:pPr>
            <a:r>
              <a:rPr lang="en-US" sz="1600" dirty="0">
                <a:solidFill>
                  <a:schemeClr val="tx1">
                    <a:lumMod val="50000"/>
                    <a:lumOff val="50000"/>
                  </a:schemeClr>
                </a:solidFill>
              </a:rPr>
              <a:t>The PACIO Project is a collaborative effort to advance interoperable health data exchange between post-acute care (PAC) and other providers, patients, and key stakeholders across health care and to promote health data exchange in collaboration with policy makers, standards organizations, and industry through a consensus-based approach.</a:t>
            </a:r>
          </a:p>
          <a:p>
            <a:pPr algn="ctr">
              <a:spcAft>
                <a:spcPts val="600"/>
              </a:spcAft>
            </a:pPr>
            <a:r>
              <a:rPr lang="en-US" dirty="0">
                <a:solidFill>
                  <a:schemeClr val="tx1">
                    <a:lumMod val="50000"/>
                    <a:lumOff val="50000"/>
                  </a:schemeClr>
                </a:solidFill>
              </a:rPr>
              <a:t>Learn and share more about the PACIO Project at </a:t>
            </a:r>
            <a:r>
              <a:rPr lang="en-US" u="sng" dirty="0">
                <a:solidFill>
                  <a:schemeClr val="tx1">
                    <a:lumMod val="50000"/>
                    <a:lumOff val="50000"/>
                  </a:schemeClr>
                </a:solidFill>
                <a:hlinkClick r:id="rId2"/>
              </a:rPr>
              <a:t>www.PACIOproject.org</a:t>
            </a:r>
            <a:r>
              <a:rPr lang="en-US" dirty="0">
                <a:solidFill>
                  <a:schemeClr val="tx1">
                    <a:lumMod val="50000"/>
                    <a:lumOff val="50000"/>
                  </a:schemeClr>
                </a:solidFill>
              </a:rPr>
              <a:t> </a:t>
            </a:r>
          </a:p>
          <a:p>
            <a:pPr algn="ctr">
              <a:spcAft>
                <a:spcPts val="600"/>
              </a:spcAft>
            </a:pPr>
            <a:r>
              <a:rPr lang="en-US" sz="1600" dirty="0">
                <a:solidFill>
                  <a:schemeClr val="tx1">
                    <a:lumMod val="50000"/>
                    <a:lumOff val="50000"/>
                  </a:schemeClr>
                </a:solidFill>
              </a:rPr>
              <a:t> </a:t>
            </a:r>
            <a:endParaRPr lang="en-US" sz="1400" dirty="0">
              <a:solidFill>
                <a:schemeClr val="tx1">
                  <a:lumMod val="50000"/>
                  <a:lumOff val="50000"/>
                </a:schemeClr>
              </a:solidFill>
              <a:ea typeface="Verdana" pitchFamily="34" charset="0"/>
              <a:cs typeface="Verdana" pitchFamily="34" charset="0"/>
            </a:endParaRPr>
          </a:p>
        </p:txBody>
      </p:sp>
      <p:pic>
        <p:nvPicPr>
          <p:cNvPr id="11" name="Picture 10">
            <a:hlinkClick r:id="rId3"/>
            <a:extLst>
              <a:ext uri="{FF2B5EF4-FFF2-40B4-BE49-F238E27FC236}">
                <a16:creationId xmlns:a16="http://schemas.microsoft.com/office/drawing/2014/main" id="{CBBDA78D-7978-4396-B9C7-6269D51E84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82350" y="4871384"/>
            <a:ext cx="443605" cy="443605"/>
          </a:xfrm>
          <a:prstGeom prst="rect">
            <a:avLst/>
          </a:prstGeom>
        </p:spPr>
      </p:pic>
      <p:pic>
        <p:nvPicPr>
          <p:cNvPr id="12" name="Picture 11">
            <a:hlinkClick r:id="rId5"/>
            <a:extLst>
              <a:ext uri="{FF2B5EF4-FFF2-40B4-BE49-F238E27FC236}">
                <a16:creationId xmlns:a16="http://schemas.microsoft.com/office/drawing/2014/main" id="{B1E1AAF2-6467-4460-B5E5-8A859FBC69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95016" y="4690662"/>
            <a:ext cx="706302" cy="706302"/>
          </a:xfrm>
          <a:prstGeom prst="rect">
            <a:avLst/>
          </a:prstGeom>
        </p:spPr>
      </p:pic>
      <p:pic>
        <p:nvPicPr>
          <p:cNvPr id="13" name="Picture 12">
            <a:hlinkClick r:id="rId7"/>
            <a:extLst>
              <a:ext uri="{FF2B5EF4-FFF2-40B4-BE49-F238E27FC236}">
                <a16:creationId xmlns:a16="http://schemas.microsoft.com/office/drawing/2014/main" id="{AE1A56C7-0C12-4F06-B97B-BB5A256C064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54204" y="4795501"/>
            <a:ext cx="883906" cy="496628"/>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9480FE53-1AFE-49FF-87E0-086535CB17BF}"/>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545011" y="1162057"/>
            <a:ext cx="2850373" cy="1236355"/>
          </a:xfrm>
          <a:prstGeom prst="rect">
            <a:avLst/>
          </a:prstGeom>
        </p:spPr>
      </p:pic>
    </p:spTree>
    <p:extLst>
      <p:ext uri="{BB962C8B-B14F-4D97-AF65-F5344CB8AC3E}">
        <p14:creationId xmlns:p14="http://schemas.microsoft.com/office/powerpoint/2010/main" val="3754755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B4693-B9E8-452F-909B-8FBCBA80E7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A69BE5-6C7E-46C4-87F3-EB0B60387A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177E92-60FF-4032-BE4F-B32B015C0767}"/>
              </a:ext>
            </a:extLst>
          </p:cNvPr>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5" name="Footer Placeholder 4">
            <a:extLst>
              <a:ext uri="{FF2B5EF4-FFF2-40B4-BE49-F238E27FC236}">
                <a16:creationId xmlns:a16="http://schemas.microsoft.com/office/drawing/2014/main" id="{8F7BC5E5-A665-46D0-B498-C51477EFC1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AD6109-67F9-467B-A823-72D3791A04A2}"/>
              </a:ext>
            </a:extLst>
          </p:cNvPr>
          <p:cNvSpPr>
            <a:spLocks noGrp="1"/>
          </p:cNvSpPr>
          <p:nvPr>
            <p:ph type="sldNum" sz="quarter" idx="12"/>
          </p:nvPr>
        </p:nvSpPr>
        <p:spPr/>
        <p:txBody>
          <a:bodyPr/>
          <a:lstStyle/>
          <a:p>
            <a:fld id="{A72FD9E6-397B-4FFA-A076-79D9C6357D9F}" type="slidenum">
              <a:rPr lang="en-US" smtClean="0"/>
              <a:t>‹#›</a:t>
            </a:fld>
            <a:endParaRPr lang="en-US" dirty="0"/>
          </a:p>
        </p:txBody>
      </p:sp>
      <p:sp>
        <p:nvSpPr>
          <p:cNvPr id="7" name="Rectangle 6">
            <a:extLst>
              <a:ext uri="{FF2B5EF4-FFF2-40B4-BE49-F238E27FC236}">
                <a16:creationId xmlns:a16="http://schemas.microsoft.com/office/drawing/2014/main" id="{AC4D27EA-1DB0-483F-9C81-3A0AF7446468}"/>
              </a:ext>
            </a:extLst>
          </p:cNvPr>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id="{E4044A32-E343-4026-A2B7-7245E0B5DC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55"/>
            <a:ext cx="2597727" cy="1126769"/>
          </a:xfrm>
          <a:prstGeom prst="rect">
            <a:avLst/>
          </a:prstGeom>
        </p:spPr>
      </p:pic>
    </p:spTree>
    <p:extLst>
      <p:ext uri="{BB962C8B-B14F-4D97-AF65-F5344CB8AC3E}">
        <p14:creationId xmlns:p14="http://schemas.microsoft.com/office/powerpoint/2010/main" val="2485414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BC681-E92B-4186-A533-456FD066D3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4AE799-4614-4CA0-9C5C-52EB991A9A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C5C04E-FC5E-48B5-8527-752C401ED2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F0CD8-3184-41B0-A671-93F252018EE6}"/>
              </a:ext>
            </a:extLst>
          </p:cNvPr>
          <p:cNvSpPr>
            <a:spLocks noGrp="1"/>
          </p:cNvSpPr>
          <p:nvPr>
            <p:ph type="dt" sz="half" idx="10"/>
          </p:nvPr>
        </p:nvSpPr>
        <p:spPr/>
        <p:txBody>
          <a:bodyPr/>
          <a:lstStyle/>
          <a:p>
            <a:fld id="{A5D2C7AD-B8EC-41AF-BCD4-89B09F0B166A}" type="datetimeFigureOut">
              <a:rPr lang="en-US" smtClean="0"/>
              <a:pPr/>
              <a:t>5/28/2020</a:t>
            </a:fld>
            <a:endParaRPr lang="en-US" dirty="0"/>
          </a:p>
        </p:txBody>
      </p:sp>
      <p:sp>
        <p:nvSpPr>
          <p:cNvPr id="6" name="Footer Placeholder 5">
            <a:extLst>
              <a:ext uri="{FF2B5EF4-FFF2-40B4-BE49-F238E27FC236}">
                <a16:creationId xmlns:a16="http://schemas.microsoft.com/office/drawing/2014/main" id="{A6AD8D4B-8668-4BF6-AF5F-4F6DF269BE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0E804C-04AC-485A-B4E5-628D48041D57}"/>
              </a:ext>
            </a:extLst>
          </p:cNvPr>
          <p:cNvSpPr>
            <a:spLocks noGrp="1"/>
          </p:cNvSpPr>
          <p:nvPr>
            <p:ph type="sldNum" sz="quarter" idx="12"/>
          </p:nvPr>
        </p:nvSpPr>
        <p:spPr/>
        <p:txBody>
          <a:bodyPr/>
          <a:lstStyle/>
          <a:p>
            <a:fld id="{A72FD9E6-397B-4FFA-A076-79D9C6357D9F}" type="slidenum">
              <a:rPr lang="en-US" smtClean="0"/>
              <a:pPr/>
              <a:t>‹#›</a:t>
            </a:fld>
            <a:endParaRPr lang="en-US" dirty="0"/>
          </a:p>
        </p:txBody>
      </p:sp>
      <p:pic>
        <p:nvPicPr>
          <p:cNvPr id="8" name="Picture 7">
            <a:extLst>
              <a:ext uri="{FF2B5EF4-FFF2-40B4-BE49-F238E27FC236}">
                <a16:creationId xmlns:a16="http://schemas.microsoft.com/office/drawing/2014/main" id="{9AA313A3-51AE-4F16-93E1-AD58D28FE3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019"/>
            <a:ext cx="1118004" cy="954913"/>
          </a:xfrm>
          <a:prstGeom prst="rect">
            <a:avLst/>
          </a:prstGeom>
        </p:spPr>
      </p:pic>
    </p:spTree>
    <p:extLst>
      <p:ext uri="{BB962C8B-B14F-4D97-AF65-F5344CB8AC3E}">
        <p14:creationId xmlns:p14="http://schemas.microsoft.com/office/powerpoint/2010/main" val="291309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B9F6D-4DC2-4AC3-906A-1B3E819EB6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FF3FA0-C964-4B07-86A4-13EBBA919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BB1A95-FDCB-40D3-8BDF-521CF402C3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664DE2-7A74-442B-A47A-5C0A55C5D3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AA3E6C-2C7F-4A5D-A140-313CCFD4F0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8348EB-798F-47A7-94B9-881C2ABD82E2}"/>
              </a:ext>
            </a:extLst>
          </p:cNvPr>
          <p:cNvSpPr>
            <a:spLocks noGrp="1"/>
          </p:cNvSpPr>
          <p:nvPr>
            <p:ph type="dt" sz="half" idx="10"/>
          </p:nvPr>
        </p:nvSpPr>
        <p:spPr/>
        <p:txBody>
          <a:bodyPr/>
          <a:lstStyle/>
          <a:p>
            <a:fld id="{A5D2C7AD-B8EC-41AF-BCD4-89B09F0B166A}" type="datetimeFigureOut">
              <a:rPr lang="en-US" smtClean="0"/>
              <a:pPr/>
              <a:t>5/28/2020</a:t>
            </a:fld>
            <a:endParaRPr lang="en-US" dirty="0"/>
          </a:p>
        </p:txBody>
      </p:sp>
      <p:sp>
        <p:nvSpPr>
          <p:cNvPr id="8" name="Footer Placeholder 7">
            <a:extLst>
              <a:ext uri="{FF2B5EF4-FFF2-40B4-BE49-F238E27FC236}">
                <a16:creationId xmlns:a16="http://schemas.microsoft.com/office/drawing/2014/main" id="{7BFD7F6D-EE53-4287-B2ED-FA785244EB1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3D9A078-98C6-4705-94B2-C62BADDE8677}"/>
              </a:ext>
            </a:extLst>
          </p:cNvPr>
          <p:cNvSpPr>
            <a:spLocks noGrp="1"/>
          </p:cNvSpPr>
          <p:nvPr>
            <p:ph type="sldNum" sz="quarter" idx="12"/>
          </p:nvPr>
        </p:nvSpPr>
        <p:spPr/>
        <p:txBody>
          <a:bodyPr/>
          <a:lstStyle/>
          <a:p>
            <a:fld id="{A72FD9E6-397B-4FFA-A076-79D9C6357D9F}" type="slidenum">
              <a:rPr lang="en-US" smtClean="0"/>
              <a:pPr/>
              <a:t>‹#›</a:t>
            </a:fld>
            <a:endParaRPr lang="en-US" dirty="0"/>
          </a:p>
        </p:txBody>
      </p:sp>
      <p:pic>
        <p:nvPicPr>
          <p:cNvPr id="10" name="Picture 9">
            <a:extLst>
              <a:ext uri="{FF2B5EF4-FFF2-40B4-BE49-F238E27FC236}">
                <a16:creationId xmlns:a16="http://schemas.microsoft.com/office/drawing/2014/main" id="{7FE8DE23-33B6-4585-BEDE-9B8A735CAE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794" y="177288"/>
            <a:ext cx="1118004" cy="954913"/>
          </a:xfrm>
          <a:prstGeom prst="rect">
            <a:avLst/>
          </a:prstGeom>
        </p:spPr>
      </p:pic>
    </p:spTree>
    <p:extLst>
      <p:ext uri="{BB962C8B-B14F-4D97-AF65-F5344CB8AC3E}">
        <p14:creationId xmlns:p14="http://schemas.microsoft.com/office/powerpoint/2010/main" val="4221180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00EF-86B1-4FD7-9672-38AEB45598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DAC985-F3C9-4C4F-A9F0-D941E64441AA}"/>
              </a:ext>
            </a:extLst>
          </p:cNvPr>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4" name="Footer Placeholder 3">
            <a:extLst>
              <a:ext uri="{FF2B5EF4-FFF2-40B4-BE49-F238E27FC236}">
                <a16:creationId xmlns:a16="http://schemas.microsoft.com/office/drawing/2014/main" id="{94474A54-C1DB-4F3F-8EFE-2FC080E9541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F0C9A18-340E-49C8-BB9C-A781A5A7CF6C}"/>
              </a:ext>
            </a:extLst>
          </p:cNvPr>
          <p:cNvSpPr>
            <a:spLocks noGrp="1"/>
          </p:cNvSpPr>
          <p:nvPr>
            <p:ph type="sldNum" sz="quarter" idx="12"/>
          </p:nvPr>
        </p:nvSpPr>
        <p:spPr/>
        <p:txBody>
          <a:bodyPr/>
          <a:lstStyle/>
          <a:p>
            <a:fld id="{A72FD9E6-397B-4FFA-A076-79D9C6357D9F}" type="slidenum">
              <a:rPr lang="en-US" smtClean="0"/>
              <a:t>‹#›</a:t>
            </a:fld>
            <a:endParaRPr lang="en-US" dirty="0"/>
          </a:p>
        </p:txBody>
      </p:sp>
      <p:pic>
        <p:nvPicPr>
          <p:cNvPr id="6" name="Picture 5">
            <a:extLst>
              <a:ext uri="{FF2B5EF4-FFF2-40B4-BE49-F238E27FC236}">
                <a16:creationId xmlns:a16="http://schemas.microsoft.com/office/drawing/2014/main" id="{D55AF97C-CDC6-4D12-B5C3-BA4D6C898F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 y="172270"/>
            <a:ext cx="1118004" cy="954913"/>
          </a:xfrm>
          <a:prstGeom prst="rect">
            <a:avLst/>
          </a:prstGeom>
        </p:spPr>
      </p:pic>
    </p:spTree>
    <p:extLst>
      <p:ext uri="{BB962C8B-B14F-4D97-AF65-F5344CB8AC3E}">
        <p14:creationId xmlns:p14="http://schemas.microsoft.com/office/powerpoint/2010/main" val="2194457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0CEC54-1ADC-4002-98BC-D3DF9E0767C9}"/>
              </a:ext>
            </a:extLst>
          </p:cNvPr>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3" name="Footer Placeholder 2">
            <a:extLst>
              <a:ext uri="{FF2B5EF4-FFF2-40B4-BE49-F238E27FC236}">
                <a16:creationId xmlns:a16="http://schemas.microsoft.com/office/drawing/2014/main" id="{44936877-3088-4470-9EFF-900CE2BC5C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CAC7A62-5E95-44AD-BCB9-6F58DA7DBD13}"/>
              </a:ext>
            </a:extLst>
          </p:cNvPr>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24712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DACE-AF53-47D7-9BF5-9F6D54E766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29512F-35CD-41C8-BFAD-AD14499C4A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E3B1F0-C2D8-4911-9D92-FEB36E085F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B9F060-B28C-4E1A-9ED8-CCB6FE523C82}"/>
              </a:ext>
            </a:extLst>
          </p:cNvPr>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6" name="Footer Placeholder 5">
            <a:extLst>
              <a:ext uri="{FF2B5EF4-FFF2-40B4-BE49-F238E27FC236}">
                <a16:creationId xmlns:a16="http://schemas.microsoft.com/office/drawing/2014/main" id="{DC2E0D20-887F-4F72-A329-CBDC22C1AE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18E716-A960-413F-84A5-383FE3F8D8A3}"/>
              </a:ext>
            </a:extLst>
          </p:cNvPr>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241284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A28E-79F4-452E-A343-672A7844F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B14478A-8E4E-41FA-ACD8-7610C96B5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01EBF-4593-4676-8841-9F4B448B7D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2D859C-AB7B-4D97-8473-A8E4F8FAE18F}"/>
              </a:ext>
            </a:extLst>
          </p:cNvPr>
          <p:cNvSpPr>
            <a:spLocks noGrp="1"/>
          </p:cNvSpPr>
          <p:nvPr>
            <p:ph type="dt" sz="half" idx="10"/>
          </p:nvPr>
        </p:nvSpPr>
        <p:spPr/>
        <p:txBody>
          <a:bodyPr/>
          <a:lstStyle/>
          <a:p>
            <a:fld id="{A5D2C7AD-B8EC-41AF-BCD4-89B09F0B166A}" type="datetimeFigureOut">
              <a:rPr lang="en-US" smtClean="0"/>
              <a:t>5/28/2020</a:t>
            </a:fld>
            <a:endParaRPr lang="en-US" dirty="0"/>
          </a:p>
        </p:txBody>
      </p:sp>
      <p:sp>
        <p:nvSpPr>
          <p:cNvPr id="6" name="Footer Placeholder 5">
            <a:extLst>
              <a:ext uri="{FF2B5EF4-FFF2-40B4-BE49-F238E27FC236}">
                <a16:creationId xmlns:a16="http://schemas.microsoft.com/office/drawing/2014/main" id="{7D3DE4FB-75BA-4CD5-95C6-7BF76382F90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69D487-2921-465A-A806-5F27C458998F}"/>
              </a:ext>
            </a:extLst>
          </p:cNvPr>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72757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869A99-4FC9-47B5-8E1F-B83B61ADBA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773CD6-57A2-441D-8627-5A6C521DE8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70C36-328B-4456-AA7A-ED876F6051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2C7AD-B8EC-41AF-BCD4-89B09F0B166A}" type="datetimeFigureOut">
              <a:rPr lang="en-US" smtClean="0"/>
              <a:t>5/28/2020</a:t>
            </a:fld>
            <a:endParaRPr lang="en-US" dirty="0"/>
          </a:p>
        </p:txBody>
      </p:sp>
      <p:sp>
        <p:nvSpPr>
          <p:cNvPr id="5" name="Footer Placeholder 4">
            <a:extLst>
              <a:ext uri="{FF2B5EF4-FFF2-40B4-BE49-F238E27FC236}">
                <a16:creationId xmlns:a16="http://schemas.microsoft.com/office/drawing/2014/main" id="{1CEE5119-0DA8-48A6-9663-555997F982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945BA00-4F42-41D7-BF20-A9861A99F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2FD9E6-397B-4FFA-A076-79D9C6357D9F}" type="slidenum">
              <a:rPr lang="en-US" smtClean="0"/>
              <a:t>‹#›</a:t>
            </a:fld>
            <a:endParaRPr lang="en-US" dirty="0"/>
          </a:p>
        </p:txBody>
      </p:sp>
      <p:pic>
        <p:nvPicPr>
          <p:cNvPr id="7" name="Picture 6" descr="A picture containing clipart&#10;&#10;Description automatically generated">
            <a:extLst>
              <a:ext uri="{FF2B5EF4-FFF2-40B4-BE49-F238E27FC236}">
                <a16:creationId xmlns:a16="http://schemas.microsoft.com/office/drawing/2014/main" id="{83F60429-4EC8-4953-8F5D-4F65178D0E3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3870" y="6224727"/>
            <a:ext cx="1446647" cy="627486"/>
          </a:xfrm>
          <a:prstGeom prst="rect">
            <a:avLst/>
          </a:prstGeom>
        </p:spPr>
      </p:pic>
      <p:sp>
        <p:nvSpPr>
          <p:cNvPr id="8" name="Footer Placeholder 4">
            <a:extLst>
              <a:ext uri="{FF2B5EF4-FFF2-40B4-BE49-F238E27FC236}">
                <a16:creationId xmlns:a16="http://schemas.microsoft.com/office/drawing/2014/main" id="{6947E812-6BDE-43E6-9C23-5147A11ACA3A}"/>
              </a:ext>
            </a:extLst>
          </p:cNvPr>
          <p:cNvSpPr txBox="1">
            <a:spLocks/>
          </p:cNvSpPr>
          <p:nvPr userDrawn="1"/>
        </p:nvSpPr>
        <p:spPr>
          <a:xfrm>
            <a:off x="616448" y="6561013"/>
            <a:ext cx="7536952" cy="196850"/>
          </a:xfrm>
          <a:prstGeom prst="rect">
            <a:avLst/>
          </a:prstGeom>
        </p:spPr>
        <p:txBody>
          <a:bodyPr vert="horz" lIns="0" tIns="0" rIns="0" bIns="0" rtlCol="0" anchor="ctr"/>
          <a:lstStyle>
            <a:defPPr>
              <a:defRPr lang="en-US"/>
            </a:defPPr>
            <a:lvl1pPr marL="0" algn="ctr"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en-US" dirty="0">
                <a:solidFill>
                  <a:schemeClr val="tx1">
                    <a:lumMod val="50000"/>
                    <a:lumOff val="50000"/>
                  </a:schemeClr>
                </a:solidFill>
                <a:latin typeface="Arial" pitchFamily="34" charset="0"/>
                <a:cs typeface="Arial" pitchFamily="34" charset="0"/>
              </a:rPr>
              <a:t>© 2020 The MITRE Corporation. All rights reserved.</a:t>
            </a:r>
          </a:p>
        </p:txBody>
      </p:sp>
    </p:spTree>
    <p:extLst>
      <p:ext uri="{BB962C8B-B14F-4D97-AF65-F5344CB8AC3E}">
        <p14:creationId xmlns:p14="http://schemas.microsoft.com/office/powerpoint/2010/main" val="371211755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4"/>
            <a:ext cx="10058400" cy="72624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184569"/>
            <a:ext cx="10058400" cy="468452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5D2C7AD-B8EC-41AF-BCD4-89B09F0B166A}" type="datetimeFigureOut">
              <a:rPr lang="en-US" smtClean="0"/>
              <a:t>5/28/2020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72FD9E6-397B-4FFA-A076-79D9C6357D9F}" type="slidenum">
              <a:rPr lang="en-US" smtClean="0"/>
              <a:t>‹#›</a:t>
            </a:fld>
            <a:endParaRPr lang="en-US" dirty="0"/>
          </a:p>
        </p:txBody>
      </p:sp>
      <p:cxnSp>
        <p:nvCxnSpPr>
          <p:cNvPr id="10" name="Straight Connector 9"/>
          <p:cNvCxnSpPr/>
          <p:nvPr/>
        </p:nvCxnSpPr>
        <p:spPr>
          <a:xfrm>
            <a:off x="1097280" y="101285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clipart&#10;&#10;Description automatically generated">
            <a:extLst>
              <a:ext uri="{FF2B5EF4-FFF2-40B4-BE49-F238E27FC236}">
                <a16:creationId xmlns:a16="http://schemas.microsoft.com/office/drawing/2014/main" id="{D306814C-787C-445D-9AA0-E9BD6BE0225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3870" y="6224727"/>
            <a:ext cx="1446647" cy="627486"/>
          </a:xfrm>
          <a:prstGeom prst="rect">
            <a:avLst/>
          </a:prstGeom>
        </p:spPr>
      </p:pic>
      <p:sp>
        <p:nvSpPr>
          <p:cNvPr id="9" name="Footer Placeholder 4">
            <a:extLst>
              <a:ext uri="{FF2B5EF4-FFF2-40B4-BE49-F238E27FC236}">
                <a16:creationId xmlns:a16="http://schemas.microsoft.com/office/drawing/2014/main" id="{D434BDF3-F2DA-458B-89E6-4406AA253856}"/>
              </a:ext>
            </a:extLst>
          </p:cNvPr>
          <p:cNvSpPr txBox="1">
            <a:spLocks/>
          </p:cNvSpPr>
          <p:nvPr userDrawn="1"/>
        </p:nvSpPr>
        <p:spPr>
          <a:xfrm>
            <a:off x="616448" y="6561013"/>
            <a:ext cx="7536952" cy="196850"/>
          </a:xfrm>
          <a:prstGeom prst="rect">
            <a:avLst/>
          </a:prstGeom>
        </p:spPr>
        <p:txBody>
          <a:bodyPr vert="horz" lIns="0" tIns="0" rIns="0" bIns="0" rtlCol="0" anchor="ctr"/>
          <a:lstStyle>
            <a:defPPr>
              <a:defRPr lang="en-US"/>
            </a:defPPr>
            <a:lvl1pPr marL="0" algn="ctr"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en-US" dirty="0">
                <a:solidFill>
                  <a:schemeClr val="tx1">
                    <a:lumMod val="50000"/>
                    <a:lumOff val="50000"/>
                  </a:schemeClr>
                </a:solidFill>
                <a:latin typeface="Arial" pitchFamily="34" charset="0"/>
                <a:cs typeface="Arial" pitchFamily="34" charset="0"/>
              </a:rPr>
              <a:t>© 2020 The MITRE Corporation. All rights reserved.</a:t>
            </a:r>
          </a:p>
        </p:txBody>
      </p:sp>
    </p:spTree>
    <p:extLst>
      <p:ext uri="{BB962C8B-B14F-4D97-AF65-F5344CB8AC3E}">
        <p14:creationId xmlns:p14="http://schemas.microsoft.com/office/powerpoint/2010/main" val="2107688816"/>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85000"/>
        </a:lnSpc>
        <a:spcBef>
          <a:spcPct val="0"/>
        </a:spcBef>
        <a:buNone/>
        <a:defRPr sz="4800" kern="1200" spc="-50" baseline="0">
          <a:solidFill>
            <a:schemeClr val="tx1"/>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Tx/>
        <a:buSzPct val="100000"/>
        <a:buFont typeface="Arial" panose="020B0604020202020204" pitchFamily="34" charset="0"/>
        <a:buChar char="•"/>
        <a:defRPr sz="2000" kern="1200">
          <a:solidFill>
            <a:schemeClr val="tx1"/>
          </a:solidFill>
          <a:latin typeface="+mn-lt"/>
          <a:ea typeface="+mn-ea"/>
          <a:cs typeface="+mn-cs"/>
        </a:defRPr>
      </a:lvl1pPr>
      <a:lvl2pPr marL="384048" indent="-182880" algn="l" defTabSz="914400" rtl="0" eaLnBrk="1" latinLnBrk="0" hangingPunct="1">
        <a:lnSpc>
          <a:spcPct val="90000"/>
        </a:lnSpc>
        <a:spcBef>
          <a:spcPts val="200"/>
        </a:spcBef>
        <a:spcAft>
          <a:spcPts val="400"/>
        </a:spcAft>
        <a:buClrTx/>
        <a:buFont typeface="Arial" panose="020B0604020202020204"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90000"/>
        </a:lnSpc>
        <a:spcBef>
          <a:spcPts val="200"/>
        </a:spcBef>
        <a:spcAft>
          <a:spcPts val="400"/>
        </a:spcAft>
        <a:buClrTx/>
        <a:buFont typeface="Arial" panose="020B0604020202020204"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90000"/>
        </a:lnSpc>
        <a:spcBef>
          <a:spcPts val="200"/>
        </a:spcBef>
        <a:spcAft>
          <a:spcPts val="400"/>
        </a:spcAft>
        <a:buClrTx/>
        <a:buFont typeface="Arial" panose="020B0604020202020204"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90000"/>
        </a:lnSpc>
        <a:spcBef>
          <a:spcPts val="200"/>
        </a:spcBef>
        <a:spcAft>
          <a:spcPts val="400"/>
        </a:spcAft>
        <a:buClrTx/>
        <a:buFont typeface="Arial" panose="020B0604020202020204"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hyperlink" Target="http://hl7.org/fhir/us/eltss/" TargetMode="External"/><Relationship Id="rId7" Type="http://schemas.openxmlformats.org/officeDocument/2006/relationships/hyperlink" Target="https://confluence.hl7.org/display/FHIR/2020-05+Care+Coordination+Track" TargetMode="External"/><Relationship Id="rId2" Type="http://schemas.openxmlformats.org/officeDocument/2006/relationships/hyperlink" Target="https://paciowg.github.io/cognitive-status-ig/" TargetMode="External"/><Relationship Id="rId1" Type="http://schemas.openxmlformats.org/officeDocument/2006/relationships/slideLayout" Target="../slideLayouts/slideLayout13.xml"/><Relationship Id="rId6" Type="http://schemas.openxmlformats.org/officeDocument/2006/relationships/hyperlink" Target="https://confluence.hl7.org/display/PC/Multiple+Chronic+Conditions+%28MCC%29+eCare+Plan" TargetMode="External"/><Relationship Id="rId5" Type="http://schemas.openxmlformats.org/officeDocument/2006/relationships/hyperlink" Target="http://hl7.org/fhir/us/bser/" TargetMode="External"/><Relationship Id="rId4" Type="http://schemas.openxmlformats.org/officeDocument/2006/relationships/hyperlink" Target="http://build.fhir.org/ig/HL7/fhir-sdoh-c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cqframework/draft-measures/wiki/Atom-User-Instructions"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mailto:rizvi@mitre.org" TargetMode="External"/><Relationship Id="rId2" Type="http://schemas.openxmlformats.org/officeDocument/2006/relationships/hyperlink" Target="mailto:tmullen@mitre.org" TargetMode="External"/><Relationship Id="rId1" Type="http://schemas.openxmlformats.org/officeDocument/2006/relationships/slideLayout" Target="../slideLayouts/slideLayout13.xml"/><Relationship Id="rId5" Type="http://schemas.openxmlformats.org/officeDocument/2006/relationships/hyperlink" Target="mailto:dwhill@mitre.org" TargetMode="External"/><Relationship Id="rId4" Type="http://schemas.openxmlformats.org/officeDocument/2006/relationships/hyperlink" Target="mailto:smahoney@mitre.org"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5513-94CB-4FED-A2E0-41E7E0D8B185}"/>
              </a:ext>
            </a:extLst>
          </p:cNvPr>
          <p:cNvSpPr>
            <a:spLocks noGrp="1"/>
          </p:cNvSpPr>
          <p:nvPr>
            <p:ph type="ctrTitle"/>
          </p:nvPr>
        </p:nvSpPr>
        <p:spPr/>
        <p:txBody>
          <a:bodyPr/>
          <a:lstStyle/>
          <a:p>
            <a:r>
              <a:rPr lang="en-US" b="1" dirty="0">
                <a:solidFill>
                  <a:schemeClr val="tx1"/>
                </a:solidFill>
              </a:rPr>
              <a:t>PACIO Project</a:t>
            </a:r>
          </a:p>
        </p:txBody>
      </p:sp>
      <p:sp>
        <p:nvSpPr>
          <p:cNvPr id="3" name="Subtitle 2">
            <a:extLst>
              <a:ext uri="{FF2B5EF4-FFF2-40B4-BE49-F238E27FC236}">
                <a16:creationId xmlns:a16="http://schemas.microsoft.com/office/drawing/2014/main" id="{953134BC-0915-4BFB-A6E9-9DB2044B0FB5}"/>
              </a:ext>
            </a:extLst>
          </p:cNvPr>
          <p:cNvSpPr>
            <a:spLocks noGrp="1"/>
          </p:cNvSpPr>
          <p:nvPr>
            <p:ph type="subTitle" idx="1"/>
          </p:nvPr>
        </p:nvSpPr>
        <p:spPr/>
        <p:txBody>
          <a:bodyPr/>
          <a:lstStyle/>
          <a:p>
            <a:r>
              <a:rPr lang="en-US" dirty="0"/>
              <a:t>Weekly meeting</a:t>
            </a:r>
          </a:p>
          <a:p>
            <a:r>
              <a:rPr lang="en-US" dirty="0"/>
              <a:t>May 15, 2020</a:t>
            </a:r>
          </a:p>
        </p:txBody>
      </p:sp>
    </p:spTree>
    <p:extLst>
      <p:ext uri="{BB962C8B-B14F-4D97-AF65-F5344CB8AC3E}">
        <p14:creationId xmlns:p14="http://schemas.microsoft.com/office/powerpoint/2010/main" val="49729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a:xfrm>
            <a:off x="1009650" y="0"/>
            <a:ext cx="10515600" cy="1325563"/>
          </a:xfrm>
        </p:spPr>
        <p:txBody>
          <a:bodyPr>
            <a:normAutofit/>
          </a:bodyPr>
          <a:lstStyle/>
          <a:p>
            <a:r>
              <a:rPr lang="en-US"/>
              <a:t>Scene 2 Screen Capture</a:t>
            </a:r>
            <a:endParaRPr lang="en-US" dirty="0">
              <a:solidFill>
                <a:schemeClr val="tx1"/>
              </a:solidFill>
            </a:endParaRPr>
          </a:p>
        </p:txBody>
      </p:sp>
      <p:sp>
        <p:nvSpPr>
          <p:cNvPr id="4" name="TextBox 3">
            <a:extLst>
              <a:ext uri="{FF2B5EF4-FFF2-40B4-BE49-F238E27FC236}">
                <a16:creationId xmlns:a16="http://schemas.microsoft.com/office/drawing/2014/main" id="{60BD1D4D-FBF7-4578-8F85-536B7F4093D2}"/>
              </a:ext>
            </a:extLst>
          </p:cNvPr>
          <p:cNvSpPr txBox="1"/>
          <p:nvPr/>
        </p:nvSpPr>
        <p:spPr>
          <a:xfrm>
            <a:off x="838200" y="962025"/>
            <a:ext cx="9925050" cy="1200329"/>
          </a:xfrm>
          <a:prstGeom prst="rect">
            <a:avLst/>
          </a:prstGeom>
          <a:noFill/>
        </p:spPr>
        <p:txBody>
          <a:bodyPr wrap="square" rtlCol="0">
            <a:spAutoFit/>
          </a:bodyPr>
          <a:lstStyle/>
          <a:p>
            <a:r>
              <a:rPr lang="en-US" dirty="0"/>
              <a:t>Betsy experiences a fall at home and is admitted to the hospital for surgery.  After the surgical intervention, Betsy is assessed by physical, occupational &amp; speech language pathology therapists (PT/OT/SLP) and is recommended to continue her therapy in a skilled nursing facility (SNF). Cognitive and functional assessments completed and documented in the hospital EHR are pushed to the Data Hub.</a:t>
            </a:r>
          </a:p>
        </p:txBody>
      </p:sp>
      <p:pic>
        <p:nvPicPr>
          <p:cNvPr id="5" name="Picture 4">
            <a:extLst>
              <a:ext uri="{FF2B5EF4-FFF2-40B4-BE49-F238E27FC236}">
                <a16:creationId xmlns:a16="http://schemas.microsoft.com/office/drawing/2014/main" id="{AFF5C518-4DF0-4808-823B-2D8E4C4EEDFE}"/>
              </a:ext>
            </a:extLst>
          </p:cNvPr>
          <p:cNvPicPr>
            <a:picLocks noChangeAspect="1"/>
          </p:cNvPicPr>
          <p:nvPr/>
        </p:nvPicPr>
        <p:blipFill>
          <a:blip r:embed="rId3"/>
          <a:stretch>
            <a:fillRect/>
          </a:stretch>
        </p:blipFill>
        <p:spPr>
          <a:xfrm>
            <a:off x="1781956" y="2226260"/>
            <a:ext cx="9839326" cy="4078397"/>
          </a:xfrm>
          <a:prstGeom prst="rect">
            <a:avLst/>
          </a:prstGeom>
        </p:spPr>
      </p:pic>
      <p:sp>
        <p:nvSpPr>
          <p:cNvPr id="43" name="Content Placeholder 3">
            <a:extLst>
              <a:ext uri="{FF2B5EF4-FFF2-40B4-BE49-F238E27FC236}">
                <a16:creationId xmlns:a16="http://schemas.microsoft.com/office/drawing/2014/main" id="{F3EFB80B-F6F2-4BA6-9448-76B56C7CDC4B}"/>
              </a:ext>
            </a:extLst>
          </p:cNvPr>
          <p:cNvSpPr txBox="1">
            <a:spLocks/>
          </p:cNvSpPr>
          <p:nvPr/>
        </p:nvSpPr>
        <p:spPr>
          <a:xfrm>
            <a:off x="416496" y="2290169"/>
            <a:ext cx="2050480" cy="3379259"/>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Selects the EHR Patient for the PAC Assessment</a:t>
            </a:r>
          </a:p>
          <a:p>
            <a:pPr marL="0" indent="0">
              <a:buNone/>
            </a:pPr>
            <a:r>
              <a:rPr lang="en-US" dirty="0"/>
              <a:t>Queries the pseudo-DEL for the list of available PAC Assessments</a:t>
            </a:r>
          </a:p>
          <a:p>
            <a:pPr marL="0" indent="0">
              <a:buNone/>
            </a:pPr>
            <a:r>
              <a:rPr lang="en-US" dirty="0"/>
              <a:t>Converts the completed PAC Assessment QuestionnaireResponse to Structured Data Capture (SDC)</a:t>
            </a:r>
          </a:p>
          <a:p>
            <a:pPr marL="0" indent="0">
              <a:buNone/>
            </a:pPr>
            <a:r>
              <a:rPr lang="en-US" dirty="0"/>
              <a:t>Sends the converted SDC QuestionnaireResponse to the EHR</a:t>
            </a:r>
          </a:p>
        </p:txBody>
      </p:sp>
      <p:pic>
        <p:nvPicPr>
          <p:cNvPr id="8" name="Picture 7">
            <a:extLst>
              <a:ext uri="{FF2B5EF4-FFF2-40B4-BE49-F238E27FC236}">
                <a16:creationId xmlns:a16="http://schemas.microsoft.com/office/drawing/2014/main" id="{C31D81A4-7614-473D-8845-24FD3C22A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9958" y="2503606"/>
            <a:ext cx="2565546" cy="1620719"/>
          </a:xfrm>
          <a:prstGeom prst="rect">
            <a:avLst/>
          </a:prstGeom>
        </p:spPr>
      </p:pic>
      <p:pic>
        <p:nvPicPr>
          <p:cNvPr id="6" name="Picture 5">
            <a:extLst>
              <a:ext uri="{FF2B5EF4-FFF2-40B4-BE49-F238E27FC236}">
                <a16:creationId xmlns:a16="http://schemas.microsoft.com/office/drawing/2014/main" id="{EA998544-9AE1-43DB-9F24-BFD4664089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78657" y="3455098"/>
            <a:ext cx="2569185" cy="1620719"/>
          </a:xfrm>
          <a:prstGeom prst="rect">
            <a:avLst/>
          </a:prstGeom>
          <a:ln>
            <a:solidFill>
              <a:schemeClr val="bg1"/>
            </a:solidFill>
          </a:ln>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1515039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a:xfrm>
            <a:off x="1009650" y="0"/>
            <a:ext cx="10515600" cy="1325563"/>
          </a:xfrm>
        </p:spPr>
        <p:txBody>
          <a:bodyPr>
            <a:normAutofit/>
          </a:bodyPr>
          <a:lstStyle/>
          <a:p>
            <a:r>
              <a:rPr lang="en-US" dirty="0"/>
              <a:t>Scene 3 Screen Capture</a:t>
            </a:r>
            <a:endParaRPr lang="en-US" dirty="0">
              <a:solidFill>
                <a:schemeClr val="tx1"/>
              </a:solidFill>
            </a:endParaRPr>
          </a:p>
        </p:txBody>
      </p:sp>
      <p:sp>
        <p:nvSpPr>
          <p:cNvPr id="6" name="TextBox 5">
            <a:extLst>
              <a:ext uri="{FF2B5EF4-FFF2-40B4-BE49-F238E27FC236}">
                <a16:creationId xmlns:a16="http://schemas.microsoft.com/office/drawing/2014/main" id="{0FDF72A6-61ED-418F-A456-ADC66B33DAF6}"/>
              </a:ext>
            </a:extLst>
          </p:cNvPr>
          <p:cNvSpPr txBox="1"/>
          <p:nvPr/>
        </p:nvSpPr>
        <p:spPr>
          <a:xfrm>
            <a:off x="838200" y="962025"/>
            <a:ext cx="9658350" cy="954107"/>
          </a:xfrm>
          <a:prstGeom prst="rect">
            <a:avLst/>
          </a:prstGeom>
          <a:noFill/>
        </p:spPr>
        <p:txBody>
          <a:bodyPr wrap="square" rtlCol="0">
            <a:spAutoFit/>
          </a:bodyPr>
          <a:lstStyle/>
          <a:p>
            <a:r>
              <a:rPr lang="en-US" dirty="0"/>
              <a:t>Betsy is admitted to the SNF for PT/OT/SLP services for 14 days. The SNF retrieves the </a:t>
            </a:r>
            <a:r>
              <a:rPr lang="en-US" dirty="0" err="1"/>
              <a:t>eLTSS</a:t>
            </a:r>
            <a:r>
              <a:rPr lang="en-US" dirty="0"/>
              <a:t> data and assessment data from the Data Manager to inform her care.</a:t>
            </a:r>
            <a:r>
              <a:rPr lang="en-US" sz="1400" dirty="0"/>
              <a:t> </a:t>
            </a:r>
            <a:r>
              <a:rPr lang="en-US" dirty="0"/>
              <a:t>Functional and cognitive status is assessed on admission and discharge and pushed to the Data Hub.</a:t>
            </a:r>
          </a:p>
        </p:txBody>
      </p:sp>
      <p:pic>
        <p:nvPicPr>
          <p:cNvPr id="8" name="Content Placeholder 12">
            <a:extLst>
              <a:ext uri="{FF2B5EF4-FFF2-40B4-BE49-F238E27FC236}">
                <a16:creationId xmlns:a16="http://schemas.microsoft.com/office/drawing/2014/main" id="{B6F41D89-EC5B-4015-AF1F-DAC3EC3F9A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073" y="1916132"/>
            <a:ext cx="3855781" cy="1649996"/>
          </a:xfrm>
        </p:spPr>
      </p:pic>
      <p:pic>
        <p:nvPicPr>
          <p:cNvPr id="9" name="Picture 8">
            <a:extLst>
              <a:ext uri="{FF2B5EF4-FFF2-40B4-BE49-F238E27FC236}">
                <a16:creationId xmlns:a16="http://schemas.microsoft.com/office/drawing/2014/main" id="{AF4BA967-E7C2-4B6C-869C-4D7B75518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646" y="3103080"/>
            <a:ext cx="3855781" cy="1833217"/>
          </a:xfrm>
          <a:prstGeom prst="rect">
            <a:avLst/>
          </a:prstGeom>
          <a:effectLst>
            <a:outerShdw blurRad="50800" dist="38100" dir="10800000" algn="r" rotWithShape="0">
              <a:prstClr val="black">
                <a:alpha val="40000"/>
              </a:prstClr>
            </a:outerShdw>
          </a:effectLst>
        </p:spPr>
      </p:pic>
      <p:pic>
        <p:nvPicPr>
          <p:cNvPr id="10" name="Content Placeholder 5">
            <a:extLst>
              <a:ext uri="{FF2B5EF4-FFF2-40B4-BE49-F238E27FC236}">
                <a16:creationId xmlns:a16="http://schemas.microsoft.com/office/drawing/2014/main" id="{038042DE-A262-4BA6-9894-C09FE1461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2103" y="4166222"/>
            <a:ext cx="3855781" cy="2404021"/>
          </a:xfrm>
          <a:prstGeom prst="rect">
            <a:avLst/>
          </a:prstGeom>
          <a:effectLst>
            <a:outerShdw blurRad="50800" dist="38100" dir="10800000" algn="r" rotWithShape="0">
              <a:prstClr val="black">
                <a:alpha val="40000"/>
              </a:prstClr>
            </a:outerShdw>
          </a:effectLst>
        </p:spPr>
      </p:pic>
      <p:sp>
        <p:nvSpPr>
          <p:cNvPr id="11" name="Rectangle 10">
            <a:extLst>
              <a:ext uri="{FF2B5EF4-FFF2-40B4-BE49-F238E27FC236}">
                <a16:creationId xmlns:a16="http://schemas.microsoft.com/office/drawing/2014/main" id="{68C12EB0-5224-464C-A257-07B19B1C2B6A}"/>
              </a:ext>
            </a:extLst>
          </p:cNvPr>
          <p:cNvSpPr/>
          <p:nvPr/>
        </p:nvSpPr>
        <p:spPr>
          <a:xfrm>
            <a:off x="783121" y="4378083"/>
            <a:ext cx="829303" cy="125449"/>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CED464-AE4C-49AF-B6D2-C13C60EB7220}"/>
              </a:ext>
            </a:extLst>
          </p:cNvPr>
          <p:cNvSpPr/>
          <p:nvPr/>
        </p:nvSpPr>
        <p:spPr>
          <a:xfrm>
            <a:off x="1711629" y="6036273"/>
            <a:ext cx="784220" cy="196517"/>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C49D91-09F7-4DA6-936A-7B49ABB02111}"/>
              </a:ext>
            </a:extLst>
          </p:cNvPr>
          <p:cNvSpPr/>
          <p:nvPr/>
        </p:nvSpPr>
        <p:spPr>
          <a:xfrm>
            <a:off x="182073" y="2383149"/>
            <a:ext cx="827577" cy="189953"/>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55D30A8-719E-41C4-8098-5E288D9EAD34}"/>
              </a:ext>
            </a:extLst>
          </p:cNvPr>
          <p:cNvPicPr>
            <a:picLocks noChangeAspect="1"/>
          </p:cNvPicPr>
          <p:nvPr/>
        </p:nvPicPr>
        <p:blipFill>
          <a:blip r:embed="rId6"/>
          <a:stretch>
            <a:fillRect/>
          </a:stretch>
        </p:blipFill>
        <p:spPr>
          <a:xfrm>
            <a:off x="5025885" y="1916132"/>
            <a:ext cx="2651266" cy="1802369"/>
          </a:xfrm>
          <a:prstGeom prst="rect">
            <a:avLst/>
          </a:prstGeom>
        </p:spPr>
      </p:pic>
      <p:pic>
        <p:nvPicPr>
          <p:cNvPr id="4" name="Picture 3">
            <a:extLst>
              <a:ext uri="{FF2B5EF4-FFF2-40B4-BE49-F238E27FC236}">
                <a16:creationId xmlns:a16="http://schemas.microsoft.com/office/drawing/2014/main" id="{CB56FF9D-A387-45B3-83A1-9CA091CBA4E4}"/>
              </a:ext>
            </a:extLst>
          </p:cNvPr>
          <p:cNvPicPr>
            <a:picLocks noChangeAspect="1"/>
          </p:cNvPicPr>
          <p:nvPr/>
        </p:nvPicPr>
        <p:blipFill>
          <a:blip r:embed="rId7"/>
          <a:stretch>
            <a:fillRect/>
          </a:stretch>
        </p:blipFill>
        <p:spPr>
          <a:xfrm>
            <a:off x="5652862" y="3466428"/>
            <a:ext cx="2735961" cy="1833217"/>
          </a:xfrm>
          <a:prstGeom prst="rect">
            <a:avLst/>
          </a:prstGeom>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5AC780A9-3A37-4560-BC81-DDD584ABCEC8}"/>
              </a:ext>
            </a:extLst>
          </p:cNvPr>
          <p:cNvPicPr>
            <a:picLocks noChangeAspect="1"/>
          </p:cNvPicPr>
          <p:nvPr/>
        </p:nvPicPr>
        <p:blipFill>
          <a:blip r:embed="rId8"/>
          <a:stretch>
            <a:fillRect/>
          </a:stretch>
        </p:blipFill>
        <p:spPr>
          <a:xfrm>
            <a:off x="8483802" y="1916132"/>
            <a:ext cx="2231824" cy="1757861"/>
          </a:xfrm>
          <a:prstGeom prst="rect">
            <a:avLst/>
          </a:prstGeom>
        </p:spPr>
      </p:pic>
      <p:pic>
        <p:nvPicPr>
          <p:cNvPr id="7" name="Picture 6">
            <a:extLst>
              <a:ext uri="{FF2B5EF4-FFF2-40B4-BE49-F238E27FC236}">
                <a16:creationId xmlns:a16="http://schemas.microsoft.com/office/drawing/2014/main" id="{E44DC6D2-09DD-47C7-96C2-D84EFC90CCC7}"/>
              </a:ext>
            </a:extLst>
          </p:cNvPr>
          <p:cNvPicPr>
            <a:picLocks noChangeAspect="1"/>
          </p:cNvPicPr>
          <p:nvPr/>
        </p:nvPicPr>
        <p:blipFill>
          <a:blip r:embed="rId9"/>
          <a:stretch>
            <a:fillRect/>
          </a:stretch>
        </p:blipFill>
        <p:spPr>
          <a:xfrm>
            <a:off x="8665182" y="3576325"/>
            <a:ext cx="3457402" cy="2099445"/>
          </a:xfrm>
          <a:prstGeom prst="rect">
            <a:avLst/>
          </a:prstGeom>
          <a:effectLst>
            <a:outerShdw blurRad="50800" dist="38100" dir="10800000" algn="r" rotWithShape="0">
              <a:prstClr val="black">
                <a:alpha val="40000"/>
              </a:prstClr>
            </a:outerShdw>
          </a:effectLst>
        </p:spPr>
      </p:pic>
      <p:pic>
        <p:nvPicPr>
          <p:cNvPr id="14" name="Picture 13">
            <a:extLst>
              <a:ext uri="{FF2B5EF4-FFF2-40B4-BE49-F238E27FC236}">
                <a16:creationId xmlns:a16="http://schemas.microsoft.com/office/drawing/2014/main" id="{86C6311A-6E16-42DF-9FE5-89A8F9D03F12}"/>
              </a:ext>
            </a:extLst>
          </p:cNvPr>
          <p:cNvPicPr>
            <a:picLocks noChangeAspect="1"/>
          </p:cNvPicPr>
          <p:nvPr/>
        </p:nvPicPr>
        <p:blipFill>
          <a:blip r:embed="rId10"/>
          <a:stretch>
            <a:fillRect/>
          </a:stretch>
        </p:blipFill>
        <p:spPr>
          <a:xfrm>
            <a:off x="8850288" y="5572125"/>
            <a:ext cx="3275194" cy="760904"/>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139620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a:xfrm>
            <a:off x="1009650" y="0"/>
            <a:ext cx="10515600" cy="1325563"/>
          </a:xfrm>
        </p:spPr>
        <p:txBody>
          <a:bodyPr>
            <a:normAutofit/>
          </a:bodyPr>
          <a:lstStyle/>
          <a:p>
            <a:r>
              <a:rPr lang="en-US" dirty="0"/>
              <a:t>Scene 4 Screen Capture</a:t>
            </a:r>
            <a:endParaRPr lang="en-US" dirty="0">
              <a:solidFill>
                <a:schemeClr val="tx1"/>
              </a:solidFill>
            </a:endParaRPr>
          </a:p>
        </p:txBody>
      </p:sp>
      <p:sp>
        <p:nvSpPr>
          <p:cNvPr id="4" name="TextBox 3">
            <a:extLst>
              <a:ext uri="{FF2B5EF4-FFF2-40B4-BE49-F238E27FC236}">
                <a16:creationId xmlns:a16="http://schemas.microsoft.com/office/drawing/2014/main" id="{D2F724DE-16B5-4931-A689-A21FFD0A5E50}"/>
              </a:ext>
            </a:extLst>
          </p:cNvPr>
          <p:cNvSpPr txBox="1"/>
          <p:nvPr/>
        </p:nvSpPr>
        <p:spPr>
          <a:xfrm>
            <a:off x="838200" y="1143000"/>
            <a:ext cx="9658350" cy="646331"/>
          </a:xfrm>
          <a:prstGeom prst="rect">
            <a:avLst/>
          </a:prstGeom>
          <a:noFill/>
        </p:spPr>
        <p:txBody>
          <a:bodyPr wrap="square" rtlCol="0">
            <a:spAutoFit/>
          </a:bodyPr>
          <a:lstStyle/>
          <a:p>
            <a:pPr indent="-164592">
              <a:spcAft>
                <a:spcPts val="600"/>
              </a:spcAft>
            </a:pPr>
            <a:r>
              <a:rPr lang="en-US" dirty="0"/>
              <a:t>The assessment application pulls the standardized assessment data from the CMS DEL and presents forms to the clinician performing the assessments.</a:t>
            </a:r>
          </a:p>
        </p:txBody>
      </p:sp>
      <p:pic>
        <p:nvPicPr>
          <p:cNvPr id="10" name="Picture 9">
            <a:extLst>
              <a:ext uri="{FF2B5EF4-FFF2-40B4-BE49-F238E27FC236}">
                <a16:creationId xmlns:a16="http://schemas.microsoft.com/office/drawing/2014/main" id="{3402737C-7E61-4AA6-834A-3AFA5FEC3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58" y="1789331"/>
            <a:ext cx="6023708" cy="3864749"/>
          </a:xfrm>
          <a:prstGeom prst="rect">
            <a:avLst/>
          </a:prstGeom>
        </p:spPr>
      </p:pic>
      <p:pic>
        <p:nvPicPr>
          <p:cNvPr id="8" name="Picture 7">
            <a:extLst>
              <a:ext uri="{FF2B5EF4-FFF2-40B4-BE49-F238E27FC236}">
                <a16:creationId xmlns:a16="http://schemas.microsoft.com/office/drawing/2014/main" id="{E410895C-A0B9-4050-9715-1DC25CCADF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8261" y="2647949"/>
            <a:ext cx="5881017" cy="3704413"/>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3687270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F702CE-1275-4258-A675-42A6D9B9EE73}"/>
              </a:ext>
            </a:extLst>
          </p:cNvPr>
          <p:cNvPicPr>
            <a:picLocks noChangeAspect="1"/>
          </p:cNvPicPr>
          <p:nvPr/>
        </p:nvPicPr>
        <p:blipFill>
          <a:blip r:embed="rId3"/>
          <a:stretch>
            <a:fillRect/>
          </a:stretch>
        </p:blipFill>
        <p:spPr>
          <a:xfrm>
            <a:off x="5667375" y="2136812"/>
            <a:ext cx="6120388" cy="2990380"/>
          </a:xfrm>
          <a:prstGeom prst="rect">
            <a:avLst/>
          </a:prstGeom>
        </p:spPr>
      </p:pic>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a:xfrm>
            <a:off x="1009650" y="0"/>
            <a:ext cx="10515600" cy="1325563"/>
          </a:xfrm>
        </p:spPr>
        <p:txBody>
          <a:bodyPr>
            <a:normAutofit/>
          </a:bodyPr>
          <a:lstStyle/>
          <a:p>
            <a:r>
              <a:rPr lang="en-US" dirty="0"/>
              <a:t>Scene 5 Screen Capture</a:t>
            </a:r>
            <a:endParaRPr lang="en-US" dirty="0">
              <a:solidFill>
                <a:schemeClr val="tx1"/>
              </a:solidFill>
            </a:endParaRPr>
          </a:p>
        </p:txBody>
      </p:sp>
      <p:sp>
        <p:nvSpPr>
          <p:cNvPr id="3" name="TextBox 2">
            <a:extLst>
              <a:ext uri="{FF2B5EF4-FFF2-40B4-BE49-F238E27FC236}">
                <a16:creationId xmlns:a16="http://schemas.microsoft.com/office/drawing/2014/main" id="{E91DA810-9C02-4416-B7BB-E863178651B1}"/>
              </a:ext>
            </a:extLst>
          </p:cNvPr>
          <p:cNvSpPr txBox="1"/>
          <p:nvPr/>
        </p:nvSpPr>
        <p:spPr>
          <a:xfrm>
            <a:off x="838200" y="1143000"/>
            <a:ext cx="9658350" cy="923330"/>
          </a:xfrm>
          <a:prstGeom prst="rect">
            <a:avLst/>
          </a:prstGeom>
          <a:noFill/>
        </p:spPr>
        <p:txBody>
          <a:bodyPr wrap="square" rtlCol="0">
            <a:spAutoFit/>
          </a:bodyPr>
          <a:lstStyle/>
          <a:p>
            <a:r>
              <a:rPr lang="en-US" dirty="0"/>
              <a:t>After 14 days, Betsy is ready for discharge back home. The HHA agency coordinator reviews the patient's data from the Data Manager as part of the triage process.</a:t>
            </a:r>
          </a:p>
          <a:p>
            <a:endParaRPr lang="en-US" dirty="0"/>
          </a:p>
        </p:txBody>
      </p:sp>
      <p:pic>
        <p:nvPicPr>
          <p:cNvPr id="4" name="Picture 3">
            <a:extLst>
              <a:ext uri="{FF2B5EF4-FFF2-40B4-BE49-F238E27FC236}">
                <a16:creationId xmlns:a16="http://schemas.microsoft.com/office/drawing/2014/main" id="{95E21FE3-BE37-44E6-B9C7-2F258668900F}"/>
              </a:ext>
            </a:extLst>
          </p:cNvPr>
          <p:cNvPicPr>
            <a:picLocks noChangeAspect="1"/>
          </p:cNvPicPr>
          <p:nvPr/>
        </p:nvPicPr>
        <p:blipFill>
          <a:blip r:embed="rId4"/>
          <a:stretch>
            <a:fillRect/>
          </a:stretch>
        </p:blipFill>
        <p:spPr>
          <a:xfrm>
            <a:off x="430701" y="1828702"/>
            <a:ext cx="6120389" cy="2562323"/>
          </a:xfrm>
          <a:prstGeom prst="rect">
            <a:avLst/>
          </a:prstGeom>
        </p:spPr>
      </p:pic>
      <p:pic>
        <p:nvPicPr>
          <p:cNvPr id="6" name="Picture 5">
            <a:extLst>
              <a:ext uri="{FF2B5EF4-FFF2-40B4-BE49-F238E27FC236}">
                <a16:creationId xmlns:a16="http://schemas.microsoft.com/office/drawing/2014/main" id="{B9D714B2-1BEC-4DD8-8F8B-EFA297B92EFC}"/>
              </a:ext>
            </a:extLst>
          </p:cNvPr>
          <p:cNvPicPr>
            <a:picLocks noChangeAspect="1"/>
          </p:cNvPicPr>
          <p:nvPr/>
        </p:nvPicPr>
        <p:blipFill>
          <a:blip r:embed="rId5"/>
          <a:stretch>
            <a:fillRect/>
          </a:stretch>
        </p:blipFill>
        <p:spPr>
          <a:xfrm>
            <a:off x="1573700" y="4362450"/>
            <a:ext cx="4977389" cy="1831736"/>
          </a:xfrm>
          <a:prstGeom prst="rect">
            <a:avLst/>
          </a:prstGeom>
        </p:spPr>
      </p:pic>
    </p:spTree>
    <p:extLst>
      <p:ext uri="{BB962C8B-B14F-4D97-AF65-F5344CB8AC3E}">
        <p14:creationId xmlns:p14="http://schemas.microsoft.com/office/powerpoint/2010/main" val="4184013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a:xfrm>
            <a:off x="1009650" y="0"/>
            <a:ext cx="10515600" cy="1325563"/>
          </a:xfrm>
        </p:spPr>
        <p:txBody>
          <a:bodyPr>
            <a:normAutofit/>
          </a:bodyPr>
          <a:lstStyle/>
          <a:p>
            <a:r>
              <a:rPr lang="en-US" dirty="0"/>
              <a:t>Scene 6 Screen Capture</a:t>
            </a:r>
            <a:endParaRPr lang="en-US" dirty="0">
              <a:solidFill>
                <a:schemeClr val="tx1"/>
              </a:solidFill>
            </a:endParaRPr>
          </a:p>
        </p:txBody>
      </p:sp>
      <p:sp>
        <p:nvSpPr>
          <p:cNvPr id="4" name="TextBox 3">
            <a:extLst>
              <a:ext uri="{FF2B5EF4-FFF2-40B4-BE49-F238E27FC236}">
                <a16:creationId xmlns:a16="http://schemas.microsoft.com/office/drawing/2014/main" id="{1562D68E-DEEC-4AD2-B718-669677DA2370}"/>
              </a:ext>
            </a:extLst>
          </p:cNvPr>
          <p:cNvSpPr txBox="1"/>
          <p:nvPr/>
        </p:nvSpPr>
        <p:spPr>
          <a:xfrm>
            <a:off x="838200" y="1143000"/>
            <a:ext cx="9658350" cy="646331"/>
          </a:xfrm>
          <a:prstGeom prst="rect">
            <a:avLst/>
          </a:prstGeom>
          <a:noFill/>
        </p:spPr>
        <p:txBody>
          <a:bodyPr wrap="square" rtlCol="0">
            <a:spAutoFit/>
          </a:bodyPr>
          <a:lstStyle/>
          <a:p>
            <a:r>
              <a:rPr lang="en-US" dirty="0"/>
              <a:t>While at home, Betsy and her authorized family caregiver access the </a:t>
            </a:r>
            <a:r>
              <a:rPr lang="en-US" dirty="0" err="1"/>
              <a:t>eLTSS</a:t>
            </a:r>
            <a:r>
              <a:rPr lang="en-US" dirty="0"/>
              <a:t> data and assessment data through a patient mobile/web application.</a:t>
            </a:r>
          </a:p>
        </p:txBody>
      </p:sp>
      <p:pic>
        <p:nvPicPr>
          <p:cNvPr id="13" name="Content Placeholder 4">
            <a:extLst>
              <a:ext uri="{FF2B5EF4-FFF2-40B4-BE49-F238E27FC236}">
                <a16:creationId xmlns:a16="http://schemas.microsoft.com/office/drawing/2014/main" id="{946090F8-4BE8-4FEE-8D24-B06AC3021E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616" y="1983213"/>
            <a:ext cx="6334484" cy="3421063"/>
          </a:xfrm>
        </p:spPr>
      </p:pic>
      <p:pic>
        <p:nvPicPr>
          <p:cNvPr id="15" name="Picture 14">
            <a:extLst>
              <a:ext uri="{FF2B5EF4-FFF2-40B4-BE49-F238E27FC236}">
                <a16:creationId xmlns:a16="http://schemas.microsoft.com/office/drawing/2014/main" id="{FFFEEDF9-7E2B-449F-B5E9-D3CE6DA81A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867" y="3093071"/>
            <a:ext cx="5334109" cy="2736229"/>
          </a:xfrm>
          <a:prstGeom prst="rect">
            <a:avLst/>
          </a:prstGeom>
        </p:spPr>
      </p:pic>
      <p:pic>
        <p:nvPicPr>
          <p:cNvPr id="14" name="Picture 13">
            <a:extLst>
              <a:ext uri="{FF2B5EF4-FFF2-40B4-BE49-F238E27FC236}">
                <a16:creationId xmlns:a16="http://schemas.microsoft.com/office/drawing/2014/main" id="{962E04A8-B821-426E-977C-2EB4321067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0184" y="1756201"/>
            <a:ext cx="3039284" cy="2834717"/>
          </a:xfrm>
          <a:prstGeom prst="rect">
            <a:avLst/>
          </a:prstGeom>
        </p:spPr>
      </p:pic>
    </p:spTree>
    <p:extLst>
      <p:ext uri="{BB962C8B-B14F-4D97-AF65-F5344CB8AC3E}">
        <p14:creationId xmlns:p14="http://schemas.microsoft.com/office/powerpoint/2010/main" val="2573515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p:txBody>
          <a:bodyPr>
            <a:normAutofit fontScale="90000"/>
          </a:bodyPr>
          <a:lstStyle/>
          <a:p>
            <a:r>
              <a:rPr lang="en-US" dirty="0"/>
              <a:t>What Went Well</a:t>
            </a:r>
            <a:endParaRPr lang="en-US" dirty="0">
              <a:solidFill>
                <a:schemeClr val="tx1"/>
              </a:solidFill>
            </a:endParaRPr>
          </a:p>
        </p:txBody>
      </p:sp>
      <p:sp>
        <p:nvSpPr>
          <p:cNvPr id="5" name="Content Placeholder 4">
            <a:extLst>
              <a:ext uri="{FF2B5EF4-FFF2-40B4-BE49-F238E27FC236}">
                <a16:creationId xmlns:a16="http://schemas.microsoft.com/office/drawing/2014/main" id="{6427F715-1C1C-48E0-A452-2980510C37B8}"/>
              </a:ext>
            </a:extLst>
          </p:cNvPr>
          <p:cNvSpPr>
            <a:spLocks noGrp="1"/>
          </p:cNvSpPr>
          <p:nvPr>
            <p:ph idx="1"/>
          </p:nvPr>
        </p:nvSpPr>
        <p:spPr/>
        <p:txBody>
          <a:bodyPr/>
          <a:lstStyle/>
          <a:p>
            <a:r>
              <a:rPr lang="en-US" dirty="0"/>
              <a:t> Over 30 participants have been attending the track</a:t>
            </a:r>
          </a:p>
          <a:p>
            <a:r>
              <a:rPr lang="en-US" dirty="0"/>
              <a:t> Collaborated with the eLTSS and the Care Coordination tracks</a:t>
            </a:r>
          </a:p>
          <a:p>
            <a:r>
              <a:rPr lang="en-US" dirty="0"/>
              <a:t> Patient Centric Solutions’ and MITRE’s client was able to get PACIO and eLTSS data from the </a:t>
            </a:r>
            <a:r>
              <a:rPr lang="en-US" dirty="0" err="1"/>
              <a:t>Altarum</a:t>
            </a:r>
            <a:r>
              <a:rPr lang="en-US" dirty="0"/>
              <a:t> server, first time, with no prior integration work</a:t>
            </a:r>
          </a:p>
          <a:p>
            <a:pPr lvl="1"/>
            <a:r>
              <a:rPr lang="en-US" dirty="0"/>
              <a:t>That is a testament to the interoperability of the eLTSS and PACIO IGs</a:t>
            </a:r>
          </a:p>
          <a:p>
            <a:endParaRPr lang="en-US" dirty="0"/>
          </a:p>
        </p:txBody>
      </p:sp>
    </p:spTree>
    <p:extLst>
      <p:ext uri="{BB962C8B-B14F-4D97-AF65-F5344CB8AC3E}">
        <p14:creationId xmlns:p14="http://schemas.microsoft.com/office/powerpoint/2010/main" val="340497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p:txBody>
          <a:bodyPr>
            <a:normAutofit fontScale="90000"/>
          </a:bodyPr>
          <a:lstStyle/>
          <a:p>
            <a:r>
              <a:rPr lang="en-US" dirty="0"/>
              <a:t>Challenges</a:t>
            </a:r>
            <a:endParaRPr lang="en-US" dirty="0">
              <a:solidFill>
                <a:schemeClr val="tx1"/>
              </a:solidFill>
            </a:endParaRPr>
          </a:p>
        </p:txBody>
      </p:sp>
      <p:sp>
        <p:nvSpPr>
          <p:cNvPr id="5" name="Content Placeholder 4">
            <a:extLst>
              <a:ext uri="{FF2B5EF4-FFF2-40B4-BE49-F238E27FC236}">
                <a16:creationId xmlns:a16="http://schemas.microsoft.com/office/drawing/2014/main" id="{6427F715-1C1C-48E0-A452-2980510C37B8}"/>
              </a:ext>
            </a:extLst>
          </p:cNvPr>
          <p:cNvSpPr>
            <a:spLocks noGrp="1"/>
          </p:cNvSpPr>
          <p:nvPr>
            <p:ph idx="1"/>
          </p:nvPr>
        </p:nvSpPr>
        <p:spPr/>
        <p:txBody>
          <a:bodyPr/>
          <a:lstStyle/>
          <a:p>
            <a:pPr lvl="0"/>
            <a:r>
              <a:rPr lang="en-US" dirty="0"/>
              <a:t> Assessment data coming from Pseudo-DEL sometimes does not contain LOINC codes for answers</a:t>
            </a:r>
          </a:p>
          <a:p>
            <a:pPr lvl="1"/>
            <a:r>
              <a:rPr lang="en-US" dirty="0"/>
              <a:t>Requires an additional mapping step to work with PACIO resources, which require LOINC codes</a:t>
            </a:r>
          </a:p>
          <a:p>
            <a:endParaRPr lang="en-US" dirty="0"/>
          </a:p>
        </p:txBody>
      </p:sp>
    </p:spTree>
    <p:extLst>
      <p:ext uri="{BB962C8B-B14F-4D97-AF65-F5344CB8AC3E}">
        <p14:creationId xmlns:p14="http://schemas.microsoft.com/office/powerpoint/2010/main" val="147656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D0B-2966-4D19-89FE-487852530E46}"/>
              </a:ext>
            </a:extLst>
          </p:cNvPr>
          <p:cNvSpPr>
            <a:spLocks noGrp="1"/>
          </p:cNvSpPr>
          <p:nvPr>
            <p:ph type="title"/>
          </p:nvPr>
        </p:nvSpPr>
        <p:spPr/>
        <p:txBody>
          <a:bodyPr>
            <a:normAutofit/>
          </a:bodyPr>
          <a:lstStyle/>
          <a:p>
            <a:r>
              <a:rPr lang="en-US" dirty="0">
                <a:solidFill>
                  <a:schemeClr val="tx1"/>
                </a:solidFill>
              </a:rPr>
              <a:t>Care Coordination Track</a:t>
            </a:r>
          </a:p>
        </p:txBody>
      </p:sp>
      <p:sp>
        <p:nvSpPr>
          <p:cNvPr id="3" name="Text Placeholder 6">
            <a:extLst>
              <a:ext uri="{FF2B5EF4-FFF2-40B4-BE49-F238E27FC236}">
                <a16:creationId xmlns:a16="http://schemas.microsoft.com/office/drawing/2014/main" id="{91779AE7-0091-42E7-B410-52EF324782F9}"/>
              </a:ext>
            </a:extLst>
          </p:cNvPr>
          <p:cNvSpPr>
            <a:spLocks noGrp="1"/>
          </p:cNvSpPr>
          <p:nvPr>
            <p:ph type="body" idx="1"/>
          </p:nvPr>
        </p:nvSpPr>
        <p:spPr>
          <a:xfrm>
            <a:off x="1097280" y="4453128"/>
            <a:ext cx="10058400" cy="1143000"/>
          </a:xfrm>
        </p:spPr>
        <p:txBody>
          <a:bodyPr/>
          <a:lstStyle/>
          <a:p>
            <a:r>
              <a:rPr lang="en-US" dirty="0" err="1">
                <a:solidFill>
                  <a:schemeClr val="tx1"/>
                </a:solidFill>
              </a:rPr>
              <a:t>MATt</a:t>
            </a:r>
            <a:r>
              <a:rPr lang="en-US" dirty="0">
                <a:solidFill>
                  <a:schemeClr val="tx1"/>
                </a:solidFill>
              </a:rPr>
              <a:t> Elrod (</a:t>
            </a:r>
            <a:r>
              <a:rPr lang="en-US" dirty="0" err="1">
                <a:solidFill>
                  <a:schemeClr val="tx1"/>
                </a:solidFill>
              </a:rPr>
              <a:t>maxmd</a:t>
            </a:r>
            <a:r>
              <a:rPr lang="en-US" dirty="0">
                <a:solidFill>
                  <a:schemeClr val="tx1"/>
                </a:solidFill>
              </a:rPr>
              <a:t>)</a:t>
            </a:r>
          </a:p>
          <a:p>
            <a:r>
              <a:rPr lang="en-US" dirty="0">
                <a:solidFill>
                  <a:schemeClr val="tx1"/>
                </a:solidFill>
              </a:rPr>
              <a:t>functional status group-clinical lead</a:t>
            </a:r>
          </a:p>
        </p:txBody>
      </p:sp>
    </p:spTree>
    <p:extLst>
      <p:ext uri="{BB962C8B-B14F-4D97-AF65-F5344CB8AC3E}">
        <p14:creationId xmlns:p14="http://schemas.microsoft.com/office/powerpoint/2010/main" val="4219751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1734-7175-4F01-BBBA-17329DFDFE6A}"/>
              </a:ext>
            </a:extLst>
          </p:cNvPr>
          <p:cNvSpPr>
            <a:spLocks noGrp="1"/>
          </p:cNvSpPr>
          <p:nvPr>
            <p:ph type="title"/>
          </p:nvPr>
        </p:nvSpPr>
        <p:spPr/>
        <p:txBody>
          <a:bodyPr>
            <a:normAutofit fontScale="90000"/>
          </a:bodyPr>
          <a:lstStyle/>
          <a:p>
            <a:r>
              <a:rPr lang="en-US" dirty="0"/>
              <a:t>Care Coordination Track: Objective</a:t>
            </a:r>
          </a:p>
        </p:txBody>
      </p:sp>
      <p:sp>
        <p:nvSpPr>
          <p:cNvPr id="3" name="Content Placeholder 2">
            <a:extLst>
              <a:ext uri="{FF2B5EF4-FFF2-40B4-BE49-F238E27FC236}">
                <a16:creationId xmlns:a16="http://schemas.microsoft.com/office/drawing/2014/main" id="{1262C5FA-91CD-4D2C-A6CA-2DE6E28D494D}"/>
              </a:ext>
            </a:extLst>
          </p:cNvPr>
          <p:cNvSpPr>
            <a:spLocks noGrp="1"/>
          </p:cNvSpPr>
          <p:nvPr>
            <p:ph idx="1"/>
          </p:nvPr>
        </p:nvSpPr>
        <p:spPr>
          <a:xfrm>
            <a:off x="1008790" y="1617184"/>
            <a:ext cx="10332720" cy="4567307"/>
          </a:xfrm>
        </p:spPr>
        <p:txBody>
          <a:bodyPr>
            <a:normAutofit fontScale="77500" lnSpcReduction="20000"/>
          </a:bodyPr>
          <a:lstStyle/>
          <a:p>
            <a:pPr marL="0" indent="0">
              <a:buNone/>
            </a:pPr>
            <a:r>
              <a:rPr lang="en-US" sz="4100" dirty="0"/>
              <a:t>Demonstrate the use of FHIR across the continuum of health care and social services data exchange and explore alignment opportunities across the following active FHIR-based initiatives:</a:t>
            </a:r>
          </a:p>
          <a:p>
            <a:pPr marL="0" indent="0">
              <a:buNone/>
            </a:pPr>
            <a:endParaRPr lang="en-US" dirty="0"/>
          </a:p>
          <a:p>
            <a:pPr lvl="1" fontAlgn="base"/>
            <a:r>
              <a:rPr lang="en-US" sz="3000" u="sng" dirty="0">
                <a:hlinkClick r:id="rId2"/>
              </a:rPr>
              <a:t>PACIO</a:t>
            </a:r>
            <a:r>
              <a:rPr lang="en-US" sz="3000" dirty="0"/>
              <a:t> functional and cognitive status for post-acute care (CMS Medicare)</a:t>
            </a:r>
          </a:p>
          <a:p>
            <a:pPr lvl="1" fontAlgn="base"/>
            <a:r>
              <a:rPr lang="en-US" sz="3000" u="sng" dirty="0" err="1">
                <a:hlinkClick r:id="rId3"/>
              </a:rPr>
              <a:t>eLTSS</a:t>
            </a:r>
            <a:r>
              <a:rPr lang="en-US" sz="3000" dirty="0"/>
              <a:t> person-centered long-term services and supports care plans</a:t>
            </a:r>
          </a:p>
          <a:p>
            <a:pPr lvl="1" fontAlgn="base"/>
            <a:r>
              <a:rPr lang="en-US" sz="3000" u="sng" dirty="0">
                <a:hlinkClick r:id="rId4"/>
              </a:rPr>
              <a:t>Gravit</a:t>
            </a:r>
            <a:r>
              <a:rPr lang="en-US" sz="3000" dirty="0"/>
              <a:t>y social determinants of health (SDOH) data interoperability</a:t>
            </a:r>
          </a:p>
          <a:p>
            <a:pPr lvl="1" fontAlgn="base"/>
            <a:r>
              <a:rPr lang="en-US" sz="3000" dirty="0"/>
              <a:t>Bidirectional Services eReferral (</a:t>
            </a:r>
            <a:r>
              <a:rPr lang="en-US" sz="3000" u="sng" dirty="0" err="1">
                <a:hlinkClick r:id="rId5"/>
              </a:rPr>
              <a:t>BSeR</a:t>
            </a:r>
            <a:r>
              <a:rPr lang="en-US" sz="3000" dirty="0"/>
              <a:t>) closed-loop electronic referrals</a:t>
            </a:r>
          </a:p>
          <a:p>
            <a:pPr lvl="1" fontAlgn="base"/>
            <a:r>
              <a:rPr lang="en-US" sz="3000" dirty="0"/>
              <a:t>Multiple Chronic Conditions </a:t>
            </a:r>
            <a:r>
              <a:rPr lang="en-US" sz="3000" u="sng" dirty="0">
                <a:hlinkClick r:id="rId6"/>
              </a:rPr>
              <a:t>(MCC) </a:t>
            </a:r>
            <a:r>
              <a:rPr lang="en-US" sz="3000" u="sng" dirty="0" err="1">
                <a:hlinkClick r:id="rId6"/>
              </a:rPr>
              <a:t>eCare</a:t>
            </a:r>
            <a:r>
              <a:rPr lang="en-US" sz="3000" u="sng" dirty="0">
                <a:hlinkClick r:id="rId6"/>
              </a:rPr>
              <a:t> Plan</a:t>
            </a:r>
            <a:r>
              <a:rPr lang="en-US" sz="3000" dirty="0"/>
              <a:t>: MCC Dynamic Care Planning</a:t>
            </a:r>
          </a:p>
          <a:p>
            <a:endParaRPr lang="en-US" dirty="0"/>
          </a:p>
          <a:p>
            <a:pPr marL="0" indent="0">
              <a:buNone/>
            </a:pPr>
            <a:r>
              <a:rPr lang="en-US" u="sng" dirty="0">
                <a:hlinkClick r:id="rId7"/>
              </a:rPr>
              <a:t>https://confluence.hl7.org/display/FHIR/2020-05+Care+Coordination+Track</a:t>
            </a:r>
            <a:r>
              <a:rPr lang="en-US" u="sng" dirty="0"/>
              <a:t> </a:t>
            </a:r>
            <a:endParaRPr lang="en-US" dirty="0"/>
          </a:p>
        </p:txBody>
      </p:sp>
      <p:sp>
        <p:nvSpPr>
          <p:cNvPr id="4" name="Footer Placeholder 4">
            <a:extLst>
              <a:ext uri="{FF2B5EF4-FFF2-40B4-BE49-F238E27FC236}">
                <a16:creationId xmlns:a16="http://schemas.microsoft.com/office/drawing/2014/main" id="{0F0AFFB4-7B44-48F5-AAD8-7DD86A4E90C4}"/>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100" kern="1200" smtClean="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 2020 MaxMD Confidential </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885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04BE97-BBE0-4A1B-8271-0C0693B41EBE}"/>
              </a:ext>
            </a:extLst>
          </p:cNvPr>
          <p:cNvSpPr>
            <a:spLocks noGrp="1"/>
          </p:cNvSpPr>
          <p:nvPr>
            <p:ph type="title"/>
          </p:nvPr>
        </p:nvSpPr>
        <p:spPr/>
        <p:txBody>
          <a:bodyPr>
            <a:normAutofit fontScale="90000"/>
          </a:bodyPr>
          <a:lstStyle/>
          <a:p>
            <a:r>
              <a:rPr lang="en-US" dirty="0"/>
              <a:t>Care Coordination Track: Participants</a:t>
            </a:r>
          </a:p>
        </p:txBody>
      </p:sp>
      <p:sp>
        <p:nvSpPr>
          <p:cNvPr id="5" name="Footer Placeholder 4">
            <a:extLst>
              <a:ext uri="{FF2B5EF4-FFF2-40B4-BE49-F238E27FC236}">
                <a16:creationId xmlns:a16="http://schemas.microsoft.com/office/drawing/2014/main" id="{EAB1DAA7-2E1A-4BCF-A294-5A051BAC439D}"/>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100" kern="1200" smtClean="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2020 MaxMD Confidential </a:t>
            </a:r>
            <a:endParaRPr lang="en-US" dirty="0"/>
          </a:p>
        </p:txBody>
      </p:sp>
      <p:sp>
        <p:nvSpPr>
          <p:cNvPr id="6" name="Slide Number Placeholder 5">
            <a:extLst>
              <a:ext uri="{FF2B5EF4-FFF2-40B4-BE49-F238E27FC236}">
                <a16:creationId xmlns:a16="http://schemas.microsoft.com/office/drawing/2014/main" id="{D03BDA6B-ECE0-49D9-B32F-65FC82077353}"/>
              </a:ext>
            </a:extLst>
          </p:cNvPr>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67BFEF-166F-4A2D-80A4-233DE4227B73}" type="slidenum">
              <a:rPr lang="en-US" smtClean="0"/>
              <a:pPr/>
              <a:t>19</a:t>
            </a:fld>
            <a:endParaRPr lang="en-US"/>
          </a:p>
        </p:txBody>
      </p:sp>
      <p:graphicFrame>
        <p:nvGraphicFramePr>
          <p:cNvPr id="7" name="Table 6">
            <a:extLst>
              <a:ext uri="{FF2B5EF4-FFF2-40B4-BE49-F238E27FC236}">
                <a16:creationId xmlns:a16="http://schemas.microsoft.com/office/drawing/2014/main" id="{080B5D0A-F884-4E60-8069-FC8AC7CD54CB}"/>
              </a:ext>
            </a:extLst>
          </p:cNvPr>
          <p:cNvGraphicFramePr>
            <a:graphicFrameLocks noGrp="1"/>
          </p:cNvGraphicFramePr>
          <p:nvPr>
            <p:extLst>
              <p:ext uri="{D42A27DB-BD31-4B8C-83A1-F6EECF244321}">
                <p14:modId xmlns:p14="http://schemas.microsoft.com/office/powerpoint/2010/main" val="867435322"/>
              </p:ext>
            </p:extLst>
          </p:nvPr>
        </p:nvGraphicFramePr>
        <p:xfrm>
          <a:off x="868680" y="1586402"/>
          <a:ext cx="10515600" cy="3874091"/>
        </p:xfrm>
        <a:graphic>
          <a:graphicData uri="http://schemas.openxmlformats.org/drawingml/2006/table">
            <a:tbl>
              <a:tblPr/>
              <a:tblGrid>
                <a:gridCol w="4314092">
                  <a:extLst>
                    <a:ext uri="{9D8B030D-6E8A-4147-A177-3AD203B41FA5}">
                      <a16:colId xmlns:a16="http://schemas.microsoft.com/office/drawing/2014/main" val="1654708124"/>
                    </a:ext>
                  </a:extLst>
                </a:gridCol>
                <a:gridCol w="1718896">
                  <a:extLst>
                    <a:ext uri="{9D8B030D-6E8A-4147-A177-3AD203B41FA5}">
                      <a16:colId xmlns:a16="http://schemas.microsoft.com/office/drawing/2014/main" val="175144267"/>
                    </a:ext>
                  </a:extLst>
                </a:gridCol>
                <a:gridCol w="2055935">
                  <a:extLst>
                    <a:ext uri="{9D8B030D-6E8A-4147-A177-3AD203B41FA5}">
                      <a16:colId xmlns:a16="http://schemas.microsoft.com/office/drawing/2014/main" val="2663733289"/>
                    </a:ext>
                  </a:extLst>
                </a:gridCol>
                <a:gridCol w="2426677">
                  <a:extLst>
                    <a:ext uri="{9D8B030D-6E8A-4147-A177-3AD203B41FA5}">
                      <a16:colId xmlns:a16="http://schemas.microsoft.com/office/drawing/2014/main" val="324728546"/>
                    </a:ext>
                  </a:extLst>
                </a:gridCol>
              </a:tblGrid>
              <a:tr h="487257">
                <a:tc>
                  <a:txBody>
                    <a:bodyPr/>
                    <a:lstStyle/>
                    <a:p>
                      <a:pPr rtl="0" fontAlgn="t">
                        <a:spcBef>
                          <a:spcPts val="0"/>
                        </a:spcBef>
                        <a:spcAft>
                          <a:spcPts val="0"/>
                        </a:spcAft>
                      </a:pPr>
                      <a:r>
                        <a:rPr lang="en-US" sz="2000" b="1" i="0" u="none" strike="noStrike">
                          <a:solidFill>
                            <a:srgbClr val="000000"/>
                          </a:solidFill>
                          <a:effectLst/>
                          <a:latin typeface="Arial" panose="020B0604020202020204" pitchFamily="34" charset="0"/>
                        </a:rPr>
                        <a:t>Care Coordination System Actors</a:t>
                      </a:r>
                      <a:endParaRPr lang="en-US" sz="2000" b="1">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a:solidFill>
                            <a:srgbClr val="000000"/>
                          </a:solidFill>
                          <a:effectLst/>
                          <a:latin typeface="Arial" panose="020B0604020202020204" pitchFamily="34" charset="0"/>
                        </a:rPr>
                        <a:t>Name </a:t>
                      </a:r>
                      <a:endParaRPr lang="en-US" sz="2000" b="1">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a:solidFill>
                            <a:srgbClr val="000000"/>
                          </a:solidFill>
                          <a:effectLst/>
                          <a:latin typeface="Arial" panose="020B0604020202020204" pitchFamily="34" charset="0"/>
                        </a:rPr>
                        <a:t>Organization </a:t>
                      </a:r>
                      <a:endParaRPr lang="en-US" sz="2000" b="1">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000" b="1" i="0" u="none" strike="noStrike" dirty="0">
                          <a:solidFill>
                            <a:srgbClr val="000000"/>
                          </a:solidFill>
                          <a:effectLst/>
                          <a:latin typeface="Arial" panose="020B0604020202020204" pitchFamily="34" charset="0"/>
                        </a:rPr>
                        <a:t>Logo</a:t>
                      </a:r>
                      <a:endParaRPr lang="en-US" sz="2000" b="1"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0186703"/>
                  </a:ext>
                </a:extLst>
              </a:tr>
              <a:tr h="1062380">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PMEHR (HHA), (Hospital),(SNF), </a:t>
                      </a:r>
                      <a:r>
                        <a:rPr lang="en-US" sz="1800" b="0" i="0" u="none" strike="noStrike" dirty="0" err="1">
                          <a:solidFill>
                            <a:srgbClr val="000000"/>
                          </a:solidFill>
                          <a:effectLst/>
                          <a:latin typeface="Arial" panose="020B0604020202020204" pitchFamily="34" charset="0"/>
                        </a:rPr>
                        <a:t>ScreeningApp</a:t>
                      </a:r>
                      <a:r>
                        <a:rPr lang="en-US" sz="1800" b="0" i="0" u="none" strike="noStrike" dirty="0">
                          <a:solidFill>
                            <a:srgbClr val="000000"/>
                          </a:solidFill>
                          <a:effectLst/>
                          <a:latin typeface="Arial" panose="020B0604020202020204" pitchFamily="34" charset="0"/>
                        </a:rPr>
                        <a:t> | Patient App, and CMS DEL</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David Hill</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MITRE</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pPr>
                      <a:endParaRPr lang="en-US" sz="1200" b="1" i="0" u="none" strike="noStrike">
                        <a:solidFill>
                          <a:srgbClr val="000000"/>
                        </a:solidFill>
                        <a:effectLst/>
                        <a:latin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676569"/>
                  </a:ext>
                </a:extLst>
              </a:tr>
              <a:tr h="774818">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HIE/Hub and Patient App</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Nancy Lush</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Patient-Centric Solutions</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pPr>
                      <a:endParaRPr lang="en-US" sz="1200" b="1" i="0" u="none" strike="noStrike">
                        <a:solidFill>
                          <a:srgbClr val="000000"/>
                        </a:solidFill>
                        <a:effectLst/>
                        <a:latin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2600101"/>
                  </a:ext>
                </a:extLst>
              </a:tr>
              <a:tr h="774818">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PMEHR (PCP) and ScreeningApp | Patient App</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Lisa Nelson</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000000"/>
                          </a:solidFill>
                          <a:effectLst/>
                          <a:latin typeface="Arial" panose="020B0604020202020204" pitchFamily="34" charset="0"/>
                        </a:rPr>
                        <a:t>MaxMD</a:t>
                      </a:r>
                      <a:endParaRPr lang="en-US" sz="1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pPr>
                      <a:endParaRPr lang="en-US" sz="1200" b="1" i="0" u="none" strike="noStrike">
                        <a:solidFill>
                          <a:srgbClr val="000000"/>
                        </a:solidFill>
                        <a:effectLst/>
                        <a:latin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338204"/>
                  </a:ext>
                </a:extLst>
              </a:tr>
              <a:tr h="774818">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HCBS Case Management System and HCBS Eligibility System</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Forrest White</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err="1">
                          <a:solidFill>
                            <a:srgbClr val="000000"/>
                          </a:solidFill>
                          <a:effectLst/>
                          <a:latin typeface="Arial" panose="020B0604020202020204" pitchFamily="34" charset="0"/>
                        </a:rPr>
                        <a:t>Altarum</a:t>
                      </a:r>
                      <a:endParaRPr lang="en-US" sz="1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base">
                        <a:spcBef>
                          <a:spcPts val="0"/>
                        </a:spcBef>
                        <a:spcAft>
                          <a:spcPts val="0"/>
                        </a:spcAft>
                      </a:pPr>
                      <a:endParaRPr lang="en-US" sz="1200" b="1" i="0" u="none" strike="noStrike" dirty="0">
                        <a:solidFill>
                          <a:srgbClr val="000000"/>
                        </a:solidFill>
                        <a:effectLst/>
                        <a:latin typeface="Arial" panose="020B0604020202020204" pitchFamily="34" charset="0"/>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0072568"/>
                  </a:ext>
                </a:extLst>
              </a:tr>
            </a:tbl>
          </a:graphicData>
        </a:graphic>
      </p:graphicFrame>
      <p:pic>
        <p:nvPicPr>
          <p:cNvPr id="1026" name="Picture 2">
            <a:extLst>
              <a:ext uri="{FF2B5EF4-FFF2-40B4-BE49-F238E27FC236}">
                <a16:creationId xmlns:a16="http://schemas.microsoft.com/office/drawing/2014/main" id="{A1E6728D-D482-48C2-8B38-C7BD470E6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676" y="2295314"/>
            <a:ext cx="1542648" cy="64401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6763A7B-D22E-4C70-A647-DA6B798D4B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8676" y="3278055"/>
            <a:ext cx="1542647" cy="479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791556-D209-422E-B8F9-AEA5D428E3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3469" y="4040435"/>
            <a:ext cx="1273059" cy="37442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C4C53213-9179-4E5E-A13F-A80557342A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8949" y="4862588"/>
            <a:ext cx="1902098" cy="29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87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p:txBody>
          <a:bodyPr>
            <a:normAutofit fontScale="90000"/>
          </a:bodyPr>
          <a:lstStyle/>
          <a:p>
            <a:r>
              <a:rPr lang="en-US" dirty="0">
                <a:solidFill>
                  <a:schemeClr val="tx1"/>
                </a:solidFill>
              </a:rPr>
              <a:t>Agenda</a:t>
            </a:r>
          </a:p>
        </p:txBody>
      </p:sp>
      <p:sp>
        <p:nvSpPr>
          <p:cNvPr id="3" name="Content Placeholder 2">
            <a:extLst>
              <a:ext uri="{FF2B5EF4-FFF2-40B4-BE49-F238E27FC236}">
                <a16:creationId xmlns:a16="http://schemas.microsoft.com/office/drawing/2014/main" id="{8DE5A1C6-FC84-4F2B-889F-8529289CC666}"/>
              </a:ext>
            </a:extLst>
          </p:cNvPr>
          <p:cNvSpPr>
            <a:spLocks noGrp="1"/>
          </p:cNvSpPr>
          <p:nvPr>
            <p:ph idx="1"/>
          </p:nvPr>
        </p:nvSpPr>
        <p:spPr/>
        <p:txBody>
          <a:bodyPr>
            <a:normAutofit/>
          </a:bodyPr>
          <a:lstStyle/>
          <a:p>
            <a:pPr marL="457200" indent="-457200">
              <a:buClrTx/>
              <a:buFont typeface="+mj-lt"/>
              <a:buAutoNum type="arabicPeriod"/>
            </a:pPr>
            <a:r>
              <a:rPr lang="en-US" b="1" dirty="0"/>
              <a:t>HL7 Connectathon 24 Overview</a:t>
            </a:r>
            <a:endParaRPr lang="en-US" b="1" dirty="0">
              <a:solidFill>
                <a:schemeClr val="tx1"/>
              </a:solidFill>
            </a:endParaRPr>
          </a:p>
          <a:p>
            <a:pPr marL="457200" indent="-457200">
              <a:buClrTx/>
              <a:buFont typeface="+mj-lt"/>
              <a:buAutoNum type="arabicPeriod"/>
            </a:pPr>
            <a:r>
              <a:rPr lang="en-US" b="1" dirty="0">
                <a:solidFill>
                  <a:schemeClr val="tx1"/>
                </a:solidFill>
              </a:rPr>
              <a:t>PACIO-eLTSS Post-Acute Care Transition Track</a:t>
            </a:r>
          </a:p>
          <a:p>
            <a:pPr marL="749808" lvl="1" indent="-457200">
              <a:buFont typeface="+mj-lt"/>
              <a:buAutoNum type="alphaLcPeriod"/>
            </a:pPr>
            <a:r>
              <a:rPr lang="en-US" dirty="0">
                <a:solidFill>
                  <a:schemeClr val="tx1"/>
                </a:solidFill>
              </a:rPr>
              <a:t>Purpose of this track</a:t>
            </a:r>
          </a:p>
          <a:p>
            <a:pPr marL="749808" lvl="1" indent="-457200">
              <a:buFont typeface="+mj-lt"/>
              <a:buAutoNum type="alphaLcPeriod"/>
            </a:pPr>
            <a:r>
              <a:rPr lang="en-US" dirty="0"/>
              <a:t>Use case description and diagram</a:t>
            </a:r>
          </a:p>
          <a:p>
            <a:pPr marL="749808" lvl="1" indent="-457200">
              <a:buFont typeface="+mj-lt"/>
              <a:buAutoNum type="alphaLcPeriod"/>
            </a:pPr>
            <a:r>
              <a:rPr lang="en-US" dirty="0">
                <a:solidFill>
                  <a:schemeClr val="tx1"/>
                </a:solidFill>
              </a:rPr>
              <a:t>System diagram</a:t>
            </a:r>
          </a:p>
          <a:p>
            <a:pPr marL="749808" lvl="1" indent="-457200">
              <a:buFont typeface="+mj-lt"/>
              <a:buAutoNum type="alphaLcPeriod"/>
            </a:pPr>
            <a:r>
              <a:rPr lang="en-US" dirty="0"/>
              <a:t>Scene-by-scene screen captures</a:t>
            </a:r>
          </a:p>
          <a:p>
            <a:pPr marL="749808" lvl="1" indent="-457200">
              <a:buFont typeface="+mj-lt"/>
              <a:buAutoNum type="alphaLcPeriod"/>
            </a:pPr>
            <a:r>
              <a:rPr lang="en-US" dirty="0">
                <a:solidFill>
                  <a:schemeClr val="tx1"/>
                </a:solidFill>
              </a:rPr>
              <a:t>What went well</a:t>
            </a:r>
          </a:p>
          <a:p>
            <a:pPr marL="749808" lvl="1" indent="-457200">
              <a:buFont typeface="+mj-lt"/>
              <a:buAutoNum type="alphaLcPeriod"/>
            </a:pPr>
            <a:r>
              <a:rPr lang="en-US" dirty="0"/>
              <a:t>Challenges</a:t>
            </a:r>
          </a:p>
          <a:p>
            <a:pPr marL="457200" indent="-457200">
              <a:buFont typeface="+mj-lt"/>
              <a:buAutoNum type="arabicPeriod"/>
            </a:pPr>
            <a:r>
              <a:rPr lang="en-US" b="1" dirty="0"/>
              <a:t>Care Coordination Track</a:t>
            </a:r>
          </a:p>
          <a:p>
            <a:pPr marL="457200" indent="-457200">
              <a:buFont typeface="+mj-lt"/>
              <a:buAutoNum type="arabicPeriod"/>
            </a:pPr>
            <a:r>
              <a:rPr lang="en-US" b="1" dirty="0" err="1"/>
              <a:t>eCQM</a:t>
            </a:r>
            <a:r>
              <a:rPr lang="en-US" b="1" dirty="0"/>
              <a:t> Testing</a:t>
            </a:r>
          </a:p>
          <a:p>
            <a:pPr marL="457200" indent="-457200">
              <a:buFont typeface="+mj-lt"/>
              <a:buAutoNum type="arabicPeriod"/>
            </a:pPr>
            <a:r>
              <a:rPr lang="en-US" b="1" dirty="0"/>
              <a:t>Connectathon Feedback</a:t>
            </a:r>
          </a:p>
          <a:p>
            <a:pPr marL="457200" indent="-457200">
              <a:buFont typeface="+mj-lt"/>
              <a:buAutoNum type="arabicPeriod"/>
            </a:pPr>
            <a:r>
              <a:rPr lang="en-US" b="1" dirty="0"/>
              <a:t>Next Steps for the PACIO Project</a:t>
            </a:r>
          </a:p>
          <a:p>
            <a:pPr marL="457200" indent="-457200">
              <a:buFont typeface="+mj-lt"/>
              <a:buAutoNum type="arabicPeriod"/>
            </a:pPr>
            <a:endParaRPr lang="en-US" dirty="0">
              <a:solidFill>
                <a:schemeClr val="tx1"/>
              </a:solidFill>
            </a:endParaRPr>
          </a:p>
          <a:p>
            <a:pPr marL="0" indent="0">
              <a:buClrTx/>
              <a:buNone/>
            </a:pPr>
            <a:endParaRPr lang="en-US" dirty="0"/>
          </a:p>
          <a:p>
            <a:pPr marL="749808" lvl="1" indent="-457200">
              <a:buClrTx/>
              <a:buFont typeface="+mj-lt"/>
              <a:buAutoNum type="alphaLcPeriod"/>
            </a:pPr>
            <a:endParaRPr lang="en-US" dirty="0"/>
          </a:p>
        </p:txBody>
      </p:sp>
    </p:spTree>
    <p:extLst>
      <p:ext uri="{BB962C8B-B14F-4D97-AF65-F5344CB8AC3E}">
        <p14:creationId xmlns:p14="http://schemas.microsoft.com/office/powerpoint/2010/main" val="301658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1734-7175-4F01-BBBA-17329DFDFE6A}"/>
              </a:ext>
            </a:extLst>
          </p:cNvPr>
          <p:cNvSpPr>
            <a:spLocks noGrp="1"/>
          </p:cNvSpPr>
          <p:nvPr>
            <p:ph type="title"/>
          </p:nvPr>
        </p:nvSpPr>
        <p:spPr/>
        <p:txBody>
          <a:bodyPr>
            <a:normAutofit fontScale="90000"/>
          </a:bodyPr>
          <a:lstStyle/>
          <a:p>
            <a:r>
              <a:rPr lang="en-US" dirty="0"/>
              <a:t>Care Coordination Track: Scenes</a:t>
            </a:r>
          </a:p>
        </p:txBody>
      </p:sp>
      <p:sp>
        <p:nvSpPr>
          <p:cNvPr id="3" name="Content Placeholder 2">
            <a:extLst>
              <a:ext uri="{FF2B5EF4-FFF2-40B4-BE49-F238E27FC236}">
                <a16:creationId xmlns:a16="http://schemas.microsoft.com/office/drawing/2014/main" id="{1262C5FA-91CD-4D2C-A6CA-2DE6E28D494D}"/>
              </a:ext>
            </a:extLst>
          </p:cNvPr>
          <p:cNvSpPr>
            <a:spLocks noGrp="1"/>
          </p:cNvSpPr>
          <p:nvPr>
            <p:ph idx="1"/>
          </p:nvPr>
        </p:nvSpPr>
        <p:spPr/>
        <p:txBody>
          <a:bodyPr>
            <a:normAutofit/>
          </a:bodyPr>
          <a:lstStyle/>
          <a:p>
            <a:pPr marL="0" indent="0">
              <a:buNone/>
            </a:pPr>
            <a:r>
              <a:rPr lang="en-US" sz="3200" dirty="0"/>
              <a:t>Focus on Scene 1 and Scene 9 at the May </a:t>
            </a:r>
            <a:r>
              <a:rPr lang="en-US" sz="3200" dirty="0" err="1"/>
              <a:t>Connectathon</a:t>
            </a:r>
            <a:r>
              <a:rPr lang="en-US" sz="3200" dirty="0"/>
              <a:t>.</a:t>
            </a:r>
          </a:p>
          <a:p>
            <a:pPr marL="544068" lvl="1" indent="-342900">
              <a:buFont typeface="+mj-lt"/>
              <a:buAutoNum type="arabicPeriod"/>
            </a:pPr>
            <a:r>
              <a:rPr lang="en-US" sz="2400" b="1" dirty="0"/>
              <a:t>Person receives home and community-based services (HCBS) at home</a:t>
            </a:r>
            <a:endParaRPr lang="en-US" sz="2400" dirty="0"/>
          </a:p>
          <a:p>
            <a:pPr marL="544068" lvl="1" indent="-342900">
              <a:buFont typeface="+mj-lt"/>
              <a:buAutoNum type="arabicPeriod"/>
            </a:pPr>
            <a:r>
              <a:rPr lang="en-US" sz="2400" dirty="0"/>
              <a:t>Person/Patient falls and is hospitalized</a:t>
            </a:r>
          </a:p>
          <a:p>
            <a:pPr marL="544068" lvl="1" indent="-342900">
              <a:buFont typeface="+mj-lt"/>
              <a:buAutoNum type="arabicPeriod"/>
            </a:pPr>
            <a:r>
              <a:rPr lang="en-US" sz="2400" dirty="0"/>
              <a:t>Pre-discharge, patient is evaluated for functional and cognitive status</a:t>
            </a:r>
          </a:p>
          <a:p>
            <a:pPr marL="544068" lvl="1" indent="-342900">
              <a:buFont typeface="+mj-lt"/>
              <a:buAutoNum type="arabicPeriod"/>
            </a:pPr>
            <a:r>
              <a:rPr lang="en-US" sz="2400" dirty="0"/>
              <a:t>Patient is discharged to SNF</a:t>
            </a:r>
          </a:p>
          <a:p>
            <a:pPr marL="544068" lvl="1" indent="-342900">
              <a:buFont typeface="+mj-lt"/>
              <a:buAutoNum type="arabicPeriod"/>
            </a:pPr>
            <a:r>
              <a:rPr lang="en-US" sz="2400" dirty="0"/>
              <a:t>Patient is admitted to SNF</a:t>
            </a:r>
          </a:p>
          <a:p>
            <a:pPr marL="544068" lvl="1" indent="-342900">
              <a:buFont typeface="+mj-lt"/>
              <a:buAutoNum type="arabicPeriod"/>
            </a:pPr>
            <a:r>
              <a:rPr lang="en-US" sz="2400" dirty="0"/>
              <a:t>Patient is discharged to Home Health</a:t>
            </a:r>
          </a:p>
          <a:p>
            <a:pPr marL="544068" lvl="1" indent="-342900">
              <a:buFont typeface="+mj-lt"/>
              <a:buAutoNum type="arabicPeriod"/>
            </a:pPr>
            <a:r>
              <a:rPr lang="en-US" sz="2400" dirty="0"/>
              <a:t>Patient is admitted to HHA Services and continues HCBS</a:t>
            </a:r>
          </a:p>
          <a:p>
            <a:pPr marL="544068" lvl="1" indent="-342900">
              <a:buFont typeface="+mj-lt"/>
              <a:buAutoNum type="arabicPeriod"/>
            </a:pPr>
            <a:r>
              <a:rPr lang="en-US" sz="2400" dirty="0">
                <a:solidFill>
                  <a:schemeClr val="bg1">
                    <a:lumMod val="50000"/>
                  </a:schemeClr>
                </a:solidFill>
              </a:rPr>
              <a:t>Patient is discharged from HHA and follows up with PCP</a:t>
            </a:r>
          </a:p>
          <a:p>
            <a:pPr marL="544068" lvl="1" indent="-342900">
              <a:buFont typeface="+mj-lt"/>
              <a:buAutoNum type="arabicPeriod"/>
            </a:pPr>
            <a:r>
              <a:rPr lang="en-US" sz="2400" b="1" dirty="0"/>
              <a:t>Person receives and reviews her updated assessments and plan information</a:t>
            </a:r>
            <a:endParaRPr lang="en-US" sz="2400" dirty="0"/>
          </a:p>
          <a:p>
            <a:endParaRPr lang="en-US" dirty="0"/>
          </a:p>
        </p:txBody>
      </p:sp>
      <p:sp>
        <p:nvSpPr>
          <p:cNvPr id="4" name="Footer Placeholder 4">
            <a:extLst>
              <a:ext uri="{FF2B5EF4-FFF2-40B4-BE49-F238E27FC236}">
                <a16:creationId xmlns:a16="http://schemas.microsoft.com/office/drawing/2014/main" id="{7AED54F7-79E2-4FAB-927F-642B4B49DAFD}"/>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100" kern="1200" smtClean="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 2020 MaxMD Confidential </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946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1734-7175-4F01-BBBA-17329DFDFE6A}"/>
              </a:ext>
            </a:extLst>
          </p:cNvPr>
          <p:cNvSpPr>
            <a:spLocks noGrp="1"/>
          </p:cNvSpPr>
          <p:nvPr>
            <p:ph type="title"/>
          </p:nvPr>
        </p:nvSpPr>
        <p:spPr>
          <a:xfrm>
            <a:off x="1020726" y="271613"/>
            <a:ext cx="10972800" cy="702303"/>
          </a:xfrm>
        </p:spPr>
        <p:txBody>
          <a:bodyPr>
            <a:noAutofit/>
          </a:bodyPr>
          <a:lstStyle/>
          <a:p>
            <a:r>
              <a:rPr lang="en-US" sz="4400" dirty="0"/>
              <a:t>Care Coordination Track: Notable Achievement</a:t>
            </a:r>
          </a:p>
        </p:txBody>
      </p:sp>
      <p:sp>
        <p:nvSpPr>
          <p:cNvPr id="3" name="Content Placeholder 2">
            <a:extLst>
              <a:ext uri="{FF2B5EF4-FFF2-40B4-BE49-F238E27FC236}">
                <a16:creationId xmlns:a16="http://schemas.microsoft.com/office/drawing/2014/main" id="{1262C5FA-91CD-4D2C-A6CA-2DE6E28D494D}"/>
              </a:ext>
            </a:extLst>
          </p:cNvPr>
          <p:cNvSpPr>
            <a:spLocks noGrp="1"/>
          </p:cNvSpPr>
          <p:nvPr>
            <p:ph idx="1"/>
          </p:nvPr>
        </p:nvSpPr>
        <p:spPr>
          <a:xfrm>
            <a:off x="609600" y="1600201"/>
            <a:ext cx="11383926" cy="4756150"/>
          </a:xfrm>
        </p:spPr>
        <p:txBody>
          <a:bodyPr>
            <a:normAutofit fontScale="77500" lnSpcReduction="20000"/>
          </a:bodyPr>
          <a:lstStyle/>
          <a:p>
            <a:pPr marL="0" indent="0">
              <a:buNone/>
            </a:pPr>
            <a:r>
              <a:rPr lang="en-US" sz="4100" dirty="0"/>
              <a:t>Coordinated with two tracks (PACIO and Gravity) to demonstrate data exchange as it relates to:</a:t>
            </a:r>
          </a:p>
          <a:p>
            <a:pPr lvl="1" fontAlgn="base"/>
            <a:r>
              <a:rPr lang="en-US" sz="3100" dirty="0"/>
              <a:t>Conducting a social risk screening and generating an eReferral for further evaluation</a:t>
            </a:r>
          </a:p>
          <a:p>
            <a:pPr lvl="1" fontAlgn="base"/>
            <a:r>
              <a:rPr lang="en-US" sz="3100" dirty="0"/>
              <a:t>Completing and exchanging a functional &amp; cognitive assessment status </a:t>
            </a:r>
          </a:p>
          <a:p>
            <a:pPr lvl="1" fontAlgn="base"/>
            <a:r>
              <a:rPr lang="en-US" sz="3100" dirty="0"/>
              <a:t>Exchanging an </a:t>
            </a:r>
            <a:r>
              <a:rPr lang="en-US" sz="3100" dirty="0" err="1"/>
              <a:t>eLTSS</a:t>
            </a:r>
            <a:r>
              <a:rPr lang="en-US" sz="3100" dirty="0"/>
              <a:t> plan</a:t>
            </a:r>
          </a:p>
          <a:p>
            <a:pPr marL="0" indent="0">
              <a:buNone/>
            </a:pPr>
            <a:endParaRPr lang="en-US" sz="4100" dirty="0"/>
          </a:p>
          <a:p>
            <a:pPr marL="0" indent="0">
              <a:buNone/>
            </a:pPr>
            <a:r>
              <a:rPr lang="en-US" sz="4100" dirty="0"/>
              <a:t>Achievements include:</a:t>
            </a:r>
          </a:p>
          <a:p>
            <a:pPr lvl="1" fontAlgn="base"/>
            <a:r>
              <a:rPr lang="en-US" sz="3100" dirty="0"/>
              <a:t>Demonstrated use of multiple FHIR resources and FHIR IGs used to conduct a social risk screening, eReferral, functional assessment, and eLTSS plan query and exchange</a:t>
            </a:r>
          </a:p>
          <a:p>
            <a:pPr lvl="1" fontAlgn="base"/>
            <a:r>
              <a:rPr lang="en-US" sz="3100" dirty="0"/>
              <a:t>Provided new testing experience for multiple first-time Connectathon participants</a:t>
            </a:r>
          </a:p>
          <a:p>
            <a:pPr lvl="1" fontAlgn="base"/>
            <a:r>
              <a:rPr lang="en-US" sz="3100" dirty="0"/>
              <a:t>Introduced comprehensive data exchange opportunity across the continuum of care</a:t>
            </a:r>
          </a:p>
          <a:p>
            <a:pPr marL="0" indent="0">
              <a:buNone/>
            </a:pPr>
            <a:endParaRPr lang="en-US" dirty="0"/>
          </a:p>
        </p:txBody>
      </p:sp>
      <p:sp>
        <p:nvSpPr>
          <p:cNvPr id="4" name="Footer Placeholder 4">
            <a:extLst>
              <a:ext uri="{FF2B5EF4-FFF2-40B4-BE49-F238E27FC236}">
                <a16:creationId xmlns:a16="http://schemas.microsoft.com/office/drawing/2014/main" id="{C8A561AD-CCE1-4B0A-88DC-A7606849DBC1}"/>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100" kern="1200" smtClean="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 2020 MaxMD Confidential </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69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1734-7175-4F01-BBBA-17329DFDFE6A}"/>
              </a:ext>
            </a:extLst>
          </p:cNvPr>
          <p:cNvSpPr>
            <a:spLocks noGrp="1"/>
          </p:cNvSpPr>
          <p:nvPr>
            <p:ph type="title"/>
          </p:nvPr>
        </p:nvSpPr>
        <p:spPr>
          <a:xfrm>
            <a:off x="1097280" y="286603"/>
            <a:ext cx="10305288" cy="702303"/>
          </a:xfrm>
        </p:spPr>
        <p:txBody>
          <a:bodyPr>
            <a:noAutofit/>
          </a:bodyPr>
          <a:lstStyle/>
          <a:p>
            <a:r>
              <a:rPr lang="en-US" sz="4400" dirty="0"/>
              <a:t>Care Coordination Track: Issues/Questions</a:t>
            </a:r>
          </a:p>
        </p:txBody>
      </p:sp>
      <p:sp>
        <p:nvSpPr>
          <p:cNvPr id="3" name="Content Placeholder 2">
            <a:extLst>
              <a:ext uri="{FF2B5EF4-FFF2-40B4-BE49-F238E27FC236}">
                <a16:creationId xmlns:a16="http://schemas.microsoft.com/office/drawing/2014/main" id="{1262C5FA-91CD-4D2C-A6CA-2DE6E28D494D}"/>
              </a:ext>
            </a:extLst>
          </p:cNvPr>
          <p:cNvSpPr>
            <a:spLocks noGrp="1"/>
          </p:cNvSpPr>
          <p:nvPr>
            <p:ph idx="1"/>
          </p:nvPr>
        </p:nvSpPr>
        <p:spPr/>
        <p:txBody>
          <a:bodyPr>
            <a:normAutofit fontScale="70000" lnSpcReduction="20000"/>
          </a:bodyPr>
          <a:lstStyle/>
          <a:p>
            <a:r>
              <a:rPr lang="en-US" sz="3400" dirty="0"/>
              <a:t>Unable to show the eReferral in the HIE/Hub and patient app system</a:t>
            </a:r>
          </a:p>
          <a:p>
            <a:r>
              <a:rPr lang="en-US" sz="3400" dirty="0"/>
              <a:t>Unable to find a system actor to create the eLTSS Plan using the FHIR </a:t>
            </a:r>
            <a:r>
              <a:rPr lang="en-US" sz="3400" dirty="0" err="1"/>
              <a:t>CarePlan</a:t>
            </a:r>
            <a:r>
              <a:rPr lang="en-US" sz="3400" dirty="0"/>
              <a:t> resource; eLTSS plan used for query and exchange was developed prior to the Connectathon</a:t>
            </a:r>
          </a:p>
          <a:p>
            <a:r>
              <a:rPr lang="en-US" sz="3400" dirty="0"/>
              <a:t>Discussed how to represent DEL functional assessment questions and answers in the EHR</a:t>
            </a:r>
          </a:p>
          <a:p>
            <a:r>
              <a:rPr lang="en-US" sz="3400" dirty="0"/>
              <a:t>Discussed opportunity to better address model of use vs model of meaning; too many times providers  answer questions for an assessment  because they are on the form vs adding observations based on the care they need to provide to the patient</a:t>
            </a:r>
          </a:p>
          <a:p>
            <a:r>
              <a:rPr lang="en-US" sz="3400" dirty="0"/>
              <a:t>For demonstration only we used the PACIO Functional Assessment Status FHIR IG to build the Functional Assessment status data; however, the PACIO IG does not incorporate person-centered related questions available in the FASI data set used for HCBS screening.</a:t>
            </a:r>
          </a:p>
          <a:p>
            <a:pPr marL="0" indent="0">
              <a:buNone/>
            </a:pPr>
            <a:endParaRPr lang="en-US" dirty="0"/>
          </a:p>
        </p:txBody>
      </p:sp>
      <p:sp>
        <p:nvSpPr>
          <p:cNvPr id="4" name="Footer Placeholder 4">
            <a:extLst>
              <a:ext uri="{FF2B5EF4-FFF2-40B4-BE49-F238E27FC236}">
                <a16:creationId xmlns:a16="http://schemas.microsoft.com/office/drawing/2014/main" id="{F3087210-6A63-452D-8CF4-BCE5BFEFA3CD}"/>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100" kern="1200" smtClean="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 2020 MaxMD Confidential </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541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51734-7175-4F01-BBBA-17329DFDFE6A}"/>
              </a:ext>
            </a:extLst>
          </p:cNvPr>
          <p:cNvSpPr>
            <a:spLocks noGrp="1"/>
          </p:cNvSpPr>
          <p:nvPr>
            <p:ph type="title"/>
          </p:nvPr>
        </p:nvSpPr>
        <p:spPr>
          <a:xfrm>
            <a:off x="1097280" y="286603"/>
            <a:ext cx="10305288" cy="702303"/>
          </a:xfrm>
        </p:spPr>
        <p:txBody>
          <a:bodyPr>
            <a:noAutofit/>
          </a:bodyPr>
          <a:lstStyle/>
          <a:p>
            <a:r>
              <a:rPr lang="en-US" dirty="0"/>
              <a:t>Care Coordination Track: Next Steps</a:t>
            </a:r>
          </a:p>
        </p:txBody>
      </p:sp>
      <p:sp>
        <p:nvSpPr>
          <p:cNvPr id="3" name="Content Placeholder 2">
            <a:extLst>
              <a:ext uri="{FF2B5EF4-FFF2-40B4-BE49-F238E27FC236}">
                <a16:creationId xmlns:a16="http://schemas.microsoft.com/office/drawing/2014/main" id="{1262C5FA-91CD-4D2C-A6CA-2DE6E28D494D}"/>
              </a:ext>
            </a:extLst>
          </p:cNvPr>
          <p:cNvSpPr>
            <a:spLocks noGrp="1"/>
          </p:cNvSpPr>
          <p:nvPr>
            <p:ph idx="1"/>
          </p:nvPr>
        </p:nvSpPr>
        <p:spPr/>
        <p:txBody>
          <a:bodyPr>
            <a:normAutofit/>
          </a:bodyPr>
          <a:lstStyle/>
          <a:p>
            <a:r>
              <a:rPr lang="en-US" sz="2400" dirty="0"/>
              <a:t>Update the PACIO Functional Assessment Status IG to incorporate missing person-centered FASI elements (HCBS assessments)</a:t>
            </a:r>
          </a:p>
          <a:p>
            <a:r>
              <a:rPr lang="en-US" sz="2400" dirty="0"/>
              <a:t>Incorporate lessons learned and feedback from track participants into the plans for Sept 2020 Connectathon Care Coordination Track</a:t>
            </a:r>
          </a:p>
          <a:p>
            <a:r>
              <a:rPr lang="en-US" sz="2400" dirty="0"/>
              <a:t>Continue to encourage EHR providers and HIE’s to join the care coordination track to support testing and facilitate the creation and exchange of FHIR enabled Care Plans</a:t>
            </a:r>
          </a:p>
          <a:p>
            <a:r>
              <a:rPr lang="en-US" sz="2400" dirty="0"/>
              <a:t>Reach out to patient advocacy groups and encourage Connectathon participation</a:t>
            </a:r>
          </a:p>
          <a:p>
            <a:r>
              <a:rPr lang="en-US" sz="2400" dirty="0"/>
              <a:t>Identify participants from OCHIN that can demonstrate social risk screening and care planning</a:t>
            </a:r>
          </a:p>
        </p:txBody>
      </p:sp>
      <p:sp>
        <p:nvSpPr>
          <p:cNvPr id="4" name="Footer Placeholder 4">
            <a:extLst>
              <a:ext uri="{FF2B5EF4-FFF2-40B4-BE49-F238E27FC236}">
                <a16:creationId xmlns:a16="http://schemas.microsoft.com/office/drawing/2014/main" id="{E578BA54-3F2A-478C-9843-EE80EFAAFBFD}"/>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914400" rtl="0" eaLnBrk="1" latinLnBrk="0" hangingPunct="1">
              <a:defRPr lang="en-US" sz="1100" kern="1200" smtClean="0">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 2020 MaxMD Confidential </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697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3F171D5-560D-4046-8312-E679A04245C2}"/>
              </a:ext>
            </a:extLst>
          </p:cNvPr>
          <p:cNvSpPr>
            <a:spLocks noGrp="1"/>
          </p:cNvSpPr>
          <p:nvPr>
            <p:ph type="title"/>
          </p:nvPr>
        </p:nvSpPr>
        <p:spPr/>
        <p:txBody>
          <a:bodyPr/>
          <a:lstStyle/>
          <a:p>
            <a:r>
              <a:rPr lang="en-US" dirty="0" err="1">
                <a:solidFill>
                  <a:schemeClr val="tx1"/>
                </a:solidFill>
              </a:rPr>
              <a:t>eCQM</a:t>
            </a:r>
            <a:r>
              <a:rPr lang="en-US" dirty="0">
                <a:solidFill>
                  <a:schemeClr val="tx1"/>
                </a:solidFill>
              </a:rPr>
              <a:t> Testing</a:t>
            </a:r>
          </a:p>
        </p:txBody>
      </p:sp>
      <p:sp>
        <p:nvSpPr>
          <p:cNvPr id="7" name="Text Placeholder 6">
            <a:extLst>
              <a:ext uri="{FF2B5EF4-FFF2-40B4-BE49-F238E27FC236}">
                <a16:creationId xmlns:a16="http://schemas.microsoft.com/office/drawing/2014/main" id="{F15F3BC9-0D23-4D16-A1C9-B021AA94A550}"/>
              </a:ext>
            </a:extLst>
          </p:cNvPr>
          <p:cNvSpPr>
            <a:spLocks noGrp="1"/>
          </p:cNvSpPr>
          <p:nvPr>
            <p:ph type="body" idx="1"/>
          </p:nvPr>
        </p:nvSpPr>
        <p:spPr/>
        <p:txBody>
          <a:bodyPr/>
          <a:lstStyle/>
          <a:p>
            <a:r>
              <a:rPr lang="en-US" dirty="0">
                <a:solidFill>
                  <a:schemeClr val="tx1"/>
                </a:solidFill>
              </a:rPr>
              <a:t>Rob Samples (</a:t>
            </a:r>
            <a:r>
              <a:rPr lang="en-US" dirty="0" err="1">
                <a:solidFill>
                  <a:schemeClr val="tx1"/>
                </a:solidFill>
              </a:rPr>
              <a:t>esac</a:t>
            </a:r>
            <a:r>
              <a:rPr lang="en-US" dirty="0">
                <a:solidFill>
                  <a:schemeClr val="tx1"/>
                </a:solidFill>
              </a:rPr>
              <a:t>)</a:t>
            </a:r>
          </a:p>
          <a:p>
            <a:r>
              <a:rPr lang="en-US" dirty="0">
                <a:solidFill>
                  <a:schemeClr val="tx1"/>
                </a:solidFill>
              </a:rPr>
              <a:t>Cognitive status group-technical lead</a:t>
            </a:r>
          </a:p>
        </p:txBody>
      </p:sp>
    </p:spTree>
    <p:extLst>
      <p:ext uri="{BB962C8B-B14F-4D97-AF65-F5344CB8AC3E}">
        <p14:creationId xmlns:p14="http://schemas.microsoft.com/office/powerpoint/2010/main" val="431988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Connectathon</a:t>
            </a:r>
            <a:r>
              <a:rPr lang="en-US" dirty="0"/>
              <a:t> 24- </a:t>
            </a:r>
            <a:r>
              <a:rPr lang="en-US" dirty="0" err="1"/>
              <a:t>eCQM</a:t>
            </a:r>
            <a:r>
              <a:rPr lang="en-US" dirty="0"/>
              <a:t> Testing</a:t>
            </a:r>
          </a:p>
        </p:txBody>
      </p:sp>
      <p:sp>
        <p:nvSpPr>
          <p:cNvPr id="3" name="Content Placeholder 2"/>
          <p:cNvSpPr>
            <a:spLocks noGrp="1"/>
          </p:cNvSpPr>
          <p:nvPr>
            <p:ph idx="1"/>
          </p:nvPr>
        </p:nvSpPr>
        <p:spPr/>
        <p:txBody>
          <a:bodyPr/>
          <a:lstStyle/>
          <a:p>
            <a:r>
              <a:rPr lang="en-US" dirty="0"/>
              <a:t> Collaborated with the Clinical Reasoning track to perform review of PACIO sample data using a quality measure use case</a:t>
            </a:r>
          </a:p>
          <a:p>
            <a:r>
              <a:rPr lang="en-US" dirty="0"/>
              <a:t> Selected CMS-149v9 Dementia: Cognitive Assessment</a:t>
            </a:r>
          </a:p>
          <a:p>
            <a:pPr lvl="1"/>
            <a:r>
              <a:rPr lang="en-US" dirty="0"/>
              <a:t>Measures the percentage of patients, regardless of age, with a  diagnosis of dementia for whom an assessment of cognition is performed and the results reviewed at least once within a 12-month period</a:t>
            </a:r>
          </a:p>
          <a:p>
            <a:pPr lvl="1"/>
            <a:r>
              <a:rPr lang="en-US" dirty="0"/>
              <a:t>Currently specified as an </a:t>
            </a:r>
            <a:r>
              <a:rPr lang="en-US" dirty="0" err="1"/>
              <a:t>eCQM</a:t>
            </a:r>
            <a:r>
              <a:rPr lang="en-US" dirty="0"/>
              <a:t> using CQL and Quality Data Model</a:t>
            </a:r>
          </a:p>
          <a:p>
            <a:pPr lvl="1"/>
            <a:r>
              <a:rPr lang="en-US" dirty="0"/>
              <a:t>Converted data model to use FHIR and evaluated the measure using output data from PACIO </a:t>
            </a:r>
            <a:r>
              <a:rPr lang="en-US" dirty="0" err="1"/>
              <a:t>connectathon</a:t>
            </a:r>
            <a:endParaRPr lang="en-US" dirty="0"/>
          </a:p>
          <a:p>
            <a:r>
              <a:rPr lang="en-US" dirty="0"/>
              <a:t> Utilized </a:t>
            </a:r>
            <a:r>
              <a:rPr lang="en-US" dirty="0">
                <a:hlinkClick r:id="rId2"/>
              </a:rPr>
              <a:t>Atom</a:t>
            </a:r>
            <a:r>
              <a:rPr lang="en-US" dirty="0"/>
              <a:t>, an open source text editor with language-</a:t>
            </a:r>
            <a:r>
              <a:rPr lang="en-US" dirty="0" err="1"/>
              <a:t>cql</a:t>
            </a:r>
            <a:r>
              <a:rPr lang="en-US" dirty="0"/>
              <a:t> package installed to convert </a:t>
            </a:r>
            <a:r>
              <a:rPr lang="en-US" dirty="0" err="1"/>
              <a:t>eCQM</a:t>
            </a:r>
            <a:r>
              <a:rPr lang="en-US" dirty="0"/>
              <a:t> to FHIR</a:t>
            </a:r>
          </a:p>
          <a:p>
            <a:r>
              <a:rPr lang="en-US" dirty="0"/>
              <a:t> Updated test data to conform to Clinical Reasoning file structure and use cases (i.e. normalize timing, update resource ids, create some missing resources.)</a:t>
            </a:r>
          </a:p>
          <a:p>
            <a:r>
              <a:rPr lang="en-US" dirty="0"/>
              <a:t> Executed Quality Measure against refined data to obtain a Numerator and Denominator result</a:t>
            </a:r>
          </a:p>
        </p:txBody>
      </p:sp>
    </p:spTree>
    <p:extLst>
      <p:ext uri="{BB962C8B-B14F-4D97-AF65-F5344CB8AC3E}">
        <p14:creationId xmlns:p14="http://schemas.microsoft.com/office/powerpoint/2010/main" val="1167439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Connectathon</a:t>
            </a:r>
            <a:r>
              <a:rPr lang="en-US" dirty="0"/>
              <a:t> 24- </a:t>
            </a:r>
            <a:r>
              <a:rPr lang="en-US" dirty="0" err="1"/>
              <a:t>eCQM</a:t>
            </a:r>
            <a:r>
              <a:rPr lang="en-US" dirty="0"/>
              <a:t> Testing (Results)</a:t>
            </a:r>
          </a:p>
        </p:txBody>
      </p:sp>
      <p:sp>
        <p:nvSpPr>
          <p:cNvPr id="3" name="Content Placeholder 2"/>
          <p:cNvSpPr>
            <a:spLocks noGrp="1"/>
          </p:cNvSpPr>
          <p:nvPr>
            <p:ph idx="1"/>
          </p:nvPr>
        </p:nvSpPr>
        <p:spPr/>
        <p:txBody>
          <a:bodyPr/>
          <a:lstStyle/>
          <a:p>
            <a:r>
              <a:rPr lang="en-US" dirty="0"/>
              <a:t> Successfully evaluated Num/Den for the quality measure</a:t>
            </a:r>
          </a:p>
          <a:p>
            <a:r>
              <a:rPr lang="en-US" dirty="0"/>
              <a:t> Recommend continued collaboration between PACIO and Clinical Reasoning for evaluating differences in data models and data transfer mechanisms (i.e. measure report and DEQM)</a:t>
            </a:r>
          </a:p>
          <a:p>
            <a:r>
              <a:rPr lang="en-US" dirty="0"/>
              <a:t> Syncing up use cases prior to next Connectathon will avoid having to reformat data.  There was minimal encounter data, which is critical to </a:t>
            </a:r>
            <a:r>
              <a:rPr lang="en-US" dirty="0" err="1"/>
              <a:t>eCQM</a:t>
            </a:r>
            <a:r>
              <a:rPr lang="en-US" dirty="0"/>
              <a:t> evaluation.  Observation code was not found in measure code system.</a:t>
            </a:r>
          </a:p>
          <a:p>
            <a:r>
              <a:rPr lang="en-US" dirty="0"/>
              <a:t> Explore further integration between transfer of care summary and quality reporting use cases to reduce implementation burden</a:t>
            </a:r>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215232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55680-042C-4E71-94EB-2F2DE293FC6C}"/>
              </a:ext>
            </a:extLst>
          </p:cNvPr>
          <p:cNvSpPr>
            <a:spLocks noGrp="1"/>
          </p:cNvSpPr>
          <p:nvPr>
            <p:ph type="title"/>
          </p:nvPr>
        </p:nvSpPr>
        <p:spPr/>
        <p:txBody>
          <a:bodyPr/>
          <a:lstStyle/>
          <a:p>
            <a:r>
              <a:rPr lang="en-US" dirty="0">
                <a:solidFill>
                  <a:schemeClr val="tx1"/>
                </a:solidFill>
              </a:rPr>
              <a:t>Connectathon Feedback</a:t>
            </a:r>
          </a:p>
        </p:txBody>
      </p:sp>
    </p:spTree>
    <p:extLst>
      <p:ext uri="{BB962C8B-B14F-4D97-AF65-F5344CB8AC3E}">
        <p14:creationId xmlns:p14="http://schemas.microsoft.com/office/powerpoint/2010/main" val="936591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90EF61-E313-4AF7-9928-E20C49EB3C28}"/>
              </a:ext>
            </a:extLst>
          </p:cNvPr>
          <p:cNvSpPr>
            <a:spLocks noGrp="1"/>
          </p:cNvSpPr>
          <p:nvPr>
            <p:ph type="title"/>
          </p:nvPr>
        </p:nvSpPr>
        <p:spPr/>
        <p:txBody>
          <a:bodyPr>
            <a:normAutofit fontScale="90000"/>
          </a:bodyPr>
          <a:lstStyle/>
          <a:p>
            <a:r>
              <a:rPr lang="en-US" dirty="0"/>
              <a:t>Connectathon Feedback</a:t>
            </a:r>
          </a:p>
        </p:txBody>
      </p:sp>
      <p:sp>
        <p:nvSpPr>
          <p:cNvPr id="5" name="Content Placeholder 4">
            <a:extLst>
              <a:ext uri="{FF2B5EF4-FFF2-40B4-BE49-F238E27FC236}">
                <a16:creationId xmlns:a16="http://schemas.microsoft.com/office/drawing/2014/main" id="{791B0A11-F32A-4633-A864-63CCF93DA121}"/>
              </a:ext>
            </a:extLst>
          </p:cNvPr>
          <p:cNvSpPr>
            <a:spLocks noGrp="1"/>
          </p:cNvSpPr>
          <p:nvPr>
            <p:ph idx="1"/>
          </p:nvPr>
        </p:nvSpPr>
        <p:spPr/>
        <p:txBody>
          <a:bodyPr/>
          <a:lstStyle/>
          <a:p>
            <a:r>
              <a:rPr lang="en-US" dirty="0"/>
              <a:t> What went well?</a:t>
            </a:r>
          </a:p>
          <a:p>
            <a:r>
              <a:rPr lang="en-US" dirty="0"/>
              <a:t> What didn’t go well?</a:t>
            </a:r>
          </a:p>
          <a:p>
            <a:r>
              <a:rPr lang="en-US" dirty="0"/>
              <a:t> How can we improve?</a:t>
            </a:r>
          </a:p>
        </p:txBody>
      </p:sp>
    </p:spTree>
    <p:extLst>
      <p:ext uri="{BB962C8B-B14F-4D97-AF65-F5344CB8AC3E}">
        <p14:creationId xmlns:p14="http://schemas.microsoft.com/office/powerpoint/2010/main" val="26102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641ED-3CB0-4B5A-B89A-957889A0ABF8}"/>
              </a:ext>
            </a:extLst>
          </p:cNvPr>
          <p:cNvSpPr>
            <a:spLocks noGrp="1"/>
          </p:cNvSpPr>
          <p:nvPr>
            <p:ph type="title"/>
          </p:nvPr>
        </p:nvSpPr>
        <p:spPr/>
        <p:txBody>
          <a:bodyPr/>
          <a:lstStyle/>
          <a:p>
            <a:r>
              <a:rPr lang="en-US" dirty="0">
                <a:solidFill>
                  <a:schemeClr val="tx1"/>
                </a:solidFill>
              </a:rPr>
              <a:t>Next Steps</a:t>
            </a:r>
          </a:p>
        </p:txBody>
      </p:sp>
    </p:spTree>
    <p:extLst>
      <p:ext uri="{BB962C8B-B14F-4D97-AF65-F5344CB8AC3E}">
        <p14:creationId xmlns:p14="http://schemas.microsoft.com/office/powerpoint/2010/main" val="363300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1E5E-D19B-4011-B8E0-447B2C860AEE}"/>
              </a:ext>
            </a:extLst>
          </p:cNvPr>
          <p:cNvSpPr>
            <a:spLocks noGrp="1"/>
          </p:cNvSpPr>
          <p:nvPr>
            <p:ph type="title"/>
          </p:nvPr>
        </p:nvSpPr>
        <p:spPr/>
        <p:txBody>
          <a:bodyPr>
            <a:normAutofit fontScale="90000"/>
          </a:bodyPr>
          <a:lstStyle/>
          <a:p>
            <a:r>
              <a:rPr lang="en-US" dirty="0"/>
              <a:t>HL7 Connectathon Overview</a:t>
            </a:r>
          </a:p>
        </p:txBody>
      </p:sp>
      <p:sp>
        <p:nvSpPr>
          <p:cNvPr id="3" name="Content Placeholder 2">
            <a:extLst>
              <a:ext uri="{FF2B5EF4-FFF2-40B4-BE49-F238E27FC236}">
                <a16:creationId xmlns:a16="http://schemas.microsoft.com/office/drawing/2014/main" id="{935EC769-AB20-4EAD-8570-5F68ABCE6178}"/>
              </a:ext>
            </a:extLst>
          </p:cNvPr>
          <p:cNvSpPr>
            <a:spLocks noGrp="1"/>
          </p:cNvSpPr>
          <p:nvPr>
            <p:ph idx="1"/>
          </p:nvPr>
        </p:nvSpPr>
        <p:spPr/>
        <p:txBody>
          <a:bodyPr/>
          <a:lstStyle/>
          <a:p>
            <a:r>
              <a:rPr lang="en-US" b="1" dirty="0"/>
              <a:t> What is a Connectathon?</a:t>
            </a:r>
          </a:p>
          <a:p>
            <a:pPr lvl="1"/>
            <a:r>
              <a:rPr lang="en-US" dirty="0"/>
              <a:t> An opportunity for multiple vendors to test the client and/or server in a structured environment and provide constructive feedback</a:t>
            </a:r>
          </a:p>
          <a:p>
            <a:pPr lvl="1"/>
            <a:r>
              <a:rPr lang="en-US" dirty="0"/>
              <a:t> A connectathon can be described as a “test kitchen” and the Implementation Guide as a “recipe” that can be tested and refined by participants</a:t>
            </a:r>
          </a:p>
          <a:p>
            <a:r>
              <a:rPr lang="en-US" dirty="0"/>
              <a:t> </a:t>
            </a:r>
            <a:r>
              <a:rPr lang="en-US" b="1" dirty="0"/>
              <a:t>HL7 FHIR Connectathon 24</a:t>
            </a:r>
          </a:p>
          <a:p>
            <a:pPr lvl="1"/>
            <a:r>
              <a:rPr lang="en-US" dirty="0"/>
              <a:t>Hosted from Wednesday, May 13 till Friday, May 15th</a:t>
            </a:r>
          </a:p>
          <a:p>
            <a:pPr lvl="1"/>
            <a:r>
              <a:rPr lang="en-US" dirty="0"/>
              <a:t>This was HL7’s first virtual connectathon</a:t>
            </a:r>
          </a:p>
          <a:p>
            <a:pPr lvl="1"/>
            <a:r>
              <a:rPr lang="en-US" dirty="0"/>
              <a:t>Over 600 people attended/participated</a:t>
            </a:r>
          </a:p>
          <a:p>
            <a:r>
              <a:rPr lang="en-US" dirty="0"/>
              <a:t> </a:t>
            </a:r>
            <a:r>
              <a:rPr lang="en-US" b="1" dirty="0"/>
              <a:t>PACIO Project hosted the PACIO-eLTSS Post-Acute Care Transition Summary Track</a:t>
            </a:r>
          </a:p>
          <a:p>
            <a:r>
              <a:rPr lang="en-US" b="1" dirty="0"/>
              <a:t> Also participated in the Care Coordination Track</a:t>
            </a:r>
          </a:p>
          <a:p>
            <a:pPr marL="201168" lvl="1" indent="0">
              <a:buNone/>
            </a:pPr>
            <a:endParaRPr lang="en-US" dirty="0"/>
          </a:p>
        </p:txBody>
      </p:sp>
    </p:spTree>
    <p:extLst>
      <p:ext uri="{BB962C8B-B14F-4D97-AF65-F5344CB8AC3E}">
        <p14:creationId xmlns:p14="http://schemas.microsoft.com/office/powerpoint/2010/main" val="27278488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4CF5A4-4EC8-4973-A2C5-D26C4F4857B1}"/>
              </a:ext>
            </a:extLst>
          </p:cNvPr>
          <p:cNvSpPr>
            <a:spLocks noGrp="1"/>
          </p:cNvSpPr>
          <p:nvPr>
            <p:ph type="title"/>
          </p:nvPr>
        </p:nvSpPr>
        <p:spPr/>
        <p:txBody>
          <a:bodyPr>
            <a:normAutofit fontScale="90000"/>
          </a:bodyPr>
          <a:lstStyle/>
          <a:p>
            <a:r>
              <a:rPr lang="en-US" dirty="0"/>
              <a:t>Next Steps for PACIO Project</a:t>
            </a:r>
          </a:p>
        </p:txBody>
      </p:sp>
      <p:sp>
        <p:nvSpPr>
          <p:cNvPr id="5" name="Content Placeholder 4">
            <a:extLst>
              <a:ext uri="{FF2B5EF4-FFF2-40B4-BE49-F238E27FC236}">
                <a16:creationId xmlns:a16="http://schemas.microsoft.com/office/drawing/2014/main" id="{DC2067F9-DD83-4745-AF5B-D97452374036}"/>
              </a:ext>
            </a:extLst>
          </p:cNvPr>
          <p:cNvSpPr>
            <a:spLocks noGrp="1"/>
          </p:cNvSpPr>
          <p:nvPr>
            <p:ph idx="1"/>
          </p:nvPr>
        </p:nvSpPr>
        <p:spPr/>
        <p:txBody>
          <a:bodyPr/>
          <a:lstStyle/>
          <a:p>
            <a:r>
              <a:rPr lang="en-US" dirty="0"/>
              <a:t> Technical team needs to meet to discuss discovered issues and possible ways to resolve them</a:t>
            </a:r>
          </a:p>
          <a:p>
            <a:r>
              <a:rPr lang="en-US" dirty="0"/>
              <a:t> Discuss issues and decide on the best course of action during PACIO meetings </a:t>
            </a:r>
          </a:p>
          <a:p>
            <a:r>
              <a:rPr lang="en-US" dirty="0"/>
              <a:t> Prepare for Balloting</a:t>
            </a:r>
          </a:p>
        </p:txBody>
      </p:sp>
    </p:spTree>
    <p:extLst>
      <p:ext uri="{BB962C8B-B14F-4D97-AF65-F5344CB8AC3E}">
        <p14:creationId xmlns:p14="http://schemas.microsoft.com/office/powerpoint/2010/main" val="285930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08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ED0B-2966-4D19-89FE-487852530E46}"/>
              </a:ext>
            </a:extLst>
          </p:cNvPr>
          <p:cNvSpPr>
            <a:spLocks noGrp="1"/>
          </p:cNvSpPr>
          <p:nvPr>
            <p:ph type="title"/>
          </p:nvPr>
        </p:nvSpPr>
        <p:spPr/>
        <p:txBody>
          <a:bodyPr>
            <a:normAutofit/>
          </a:bodyPr>
          <a:lstStyle/>
          <a:p>
            <a:r>
              <a:rPr lang="en-US" dirty="0">
                <a:solidFill>
                  <a:schemeClr val="tx1"/>
                </a:solidFill>
              </a:rPr>
              <a:t>PACIO-eLTSS Post-Acute Care Transition Track</a:t>
            </a:r>
          </a:p>
        </p:txBody>
      </p:sp>
    </p:spTree>
    <p:extLst>
      <p:ext uri="{BB962C8B-B14F-4D97-AF65-F5344CB8AC3E}">
        <p14:creationId xmlns:p14="http://schemas.microsoft.com/office/powerpoint/2010/main" val="421436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p:txBody>
          <a:bodyPr>
            <a:normAutofit fontScale="90000"/>
          </a:bodyPr>
          <a:lstStyle/>
          <a:p>
            <a:r>
              <a:rPr lang="en-US" dirty="0">
                <a:solidFill>
                  <a:schemeClr val="tx1"/>
                </a:solidFill>
              </a:rPr>
              <a:t>Purpose of the PACIO-eLTSS Track</a:t>
            </a:r>
          </a:p>
        </p:txBody>
      </p:sp>
      <p:sp>
        <p:nvSpPr>
          <p:cNvPr id="3" name="Content Placeholder 2">
            <a:extLst>
              <a:ext uri="{FF2B5EF4-FFF2-40B4-BE49-F238E27FC236}">
                <a16:creationId xmlns:a16="http://schemas.microsoft.com/office/drawing/2014/main" id="{8DE5A1C6-FC84-4F2B-889F-8529289CC666}"/>
              </a:ext>
            </a:extLst>
          </p:cNvPr>
          <p:cNvSpPr>
            <a:spLocks noGrp="1"/>
          </p:cNvSpPr>
          <p:nvPr>
            <p:ph idx="1"/>
          </p:nvPr>
        </p:nvSpPr>
        <p:spPr/>
        <p:txBody>
          <a:bodyPr>
            <a:normAutofit/>
          </a:bodyPr>
          <a:lstStyle/>
          <a:p>
            <a:pPr marL="457200" indent="-457200">
              <a:buFont typeface="+mj-lt"/>
              <a:buAutoNum type="arabicPeriod"/>
            </a:pPr>
            <a:r>
              <a:rPr lang="en-US" dirty="0"/>
              <a:t>Test integration of CMS assessment data elements from the Data Element Library (DEL) into health IT systems using FHIR APIs.</a:t>
            </a:r>
          </a:p>
          <a:p>
            <a:pPr marL="457200" indent="-457200">
              <a:buFont typeface="+mj-lt"/>
              <a:buAutoNum type="arabicPeriod"/>
            </a:pPr>
            <a:r>
              <a:rPr lang="en-US" dirty="0"/>
              <a:t>Exchange patient level cognitive and functional status data between two disparate health IT (HIT) systems, incorporated with electronic Long-Term Services and Support (eLTSS) care plan and patient goals data, in a consumable format for clinicians, patients, and family members.</a:t>
            </a:r>
          </a:p>
        </p:txBody>
      </p:sp>
    </p:spTree>
    <p:extLst>
      <p:ext uri="{BB962C8B-B14F-4D97-AF65-F5344CB8AC3E}">
        <p14:creationId xmlns:p14="http://schemas.microsoft.com/office/powerpoint/2010/main" val="1219599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p:txBody>
          <a:bodyPr>
            <a:normAutofit fontScale="90000"/>
          </a:bodyPr>
          <a:lstStyle/>
          <a:p>
            <a:r>
              <a:rPr lang="en-US" dirty="0"/>
              <a:t>Connectathon Participants</a:t>
            </a:r>
            <a:endParaRPr lang="en-US" dirty="0">
              <a:solidFill>
                <a:schemeClr val="tx1"/>
              </a:solidFill>
            </a:endParaRPr>
          </a:p>
        </p:txBody>
      </p:sp>
      <p:sp>
        <p:nvSpPr>
          <p:cNvPr id="3" name="Content Placeholder 2">
            <a:extLst>
              <a:ext uri="{FF2B5EF4-FFF2-40B4-BE49-F238E27FC236}">
                <a16:creationId xmlns:a16="http://schemas.microsoft.com/office/drawing/2014/main" id="{8DE5A1C6-FC84-4F2B-889F-8529289CC666}"/>
              </a:ext>
            </a:extLst>
          </p:cNvPr>
          <p:cNvSpPr>
            <a:spLocks noGrp="1"/>
          </p:cNvSpPr>
          <p:nvPr>
            <p:ph idx="1"/>
          </p:nvPr>
        </p:nvSpPr>
        <p:spPr/>
        <p:txBody>
          <a:bodyPr>
            <a:normAutofit/>
          </a:bodyPr>
          <a:lstStyle/>
          <a:p>
            <a:pPr marL="292608" lvl="1" indent="0">
              <a:buNone/>
            </a:pPr>
            <a:r>
              <a:rPr lang="en-US" b="1" dirty="0"/>
              <a:t>Organizations</a:t>
            </a:r>
          </a:p>
          <a:p>
            <a:pPr marL="578358" lvl="1" indent="-285750"/>
            <a:r>
              <a:rPr lang="en-US" dirty="0" err="1"/>
              <a:t>Altarum</a:t>
            </a:r>
            <a:endParaRPr lang="en-US" dirty="0"/>
          </a:p>
          <a:p>
            <a:pPr marL="578358" lvl="1" indent="-285750"/>
            <a:r>
              <a:rPr lang="en-US" dirty="0"/>
              <a:t>MITRE</a:t>
            </a:r>
          </a:p>
          <a:p>
            <a:pPr marL="578358" lvl="1" indent="-285750"/>
            <a:r>
              <a:rPr lang="en-US" dirty="0"/>
              <a:t>Patient Centric Solutions</a:t>
            </a:r>
          </a:p>
          <a:p>
            <a:pPr marL="292608" lvl="1" indent="0">
              <a:buNone/>
            </a:pPr>
            <a:endParaRPr lang="en-US" dirty="0"/>
          </a:p>
          <a:p>
            <a:pPr marL="292608" lvl="1" indent="0">
              <a:buNone/>
            </a:pPr>
            <a:r>
              <a:rPr lang="en-US" b="1" dirty="0"/>
              <a:t>Track Leads</a:t>
            </a:r>
          </a:p>
          <a:p>
            <a:pPr marL="578358" lvl="1" indent="-285750"/>
            <a:r>
              <a:rPr lang="en-US" dirty="0"/>
              <a:t>Ty Mullen, </a:t>
            </a:r>
            <a:r>
              <a:rPr lang="fi-FI" dirty="0">
                <a:hlinkClick r:id="rId2"/>
              </a:rPr>
              <a:t>tmullen@mitre.org</a:t>
            </a:r>
            <a:r>
              <a:rPr lang="fi-FI" dirty="0"/>
              <a:t> </a:t>
            </a:r>
          </a:p>
          <a:p>
            <a:pPr marL="578358" lvl="1" indent="-285750"/>
            <a:r>
              <a:rPr lang="en-US" dirty="0"/>
              <a:t>Siama Rizvi, </a:t>
            </a:r>
            <a:r>
              <a:rPr lang="en-US" dirty="0">
                <a:hlinkClick r:id="rId3"/>
              </a:rPr>
              <a:t>rizvi@mitre.org</a:t>
            </a:r>
            <a:r>
              <a:rPr lang="en-US" dirty="0"/>
              <a:t> </a:t>
            </a:r>
          </a:p>
          <a:p>
            <a:pPr marL="578358" lvl="1" indent="-285750"/>
            <a:r>
              <a:rPr lang="en-US" dirty="0"/>
              <a:t>Sean Mahoney, </a:t>
            </a:r>
            <a:r>
              <a:rPr lang="en-US" dirty="0">
                <a:hlinkClick r:id="rId4"/>
              </a:rPr>
              <a:t>smahoney@mitre.org</a:t>
            </a:r>
            <a:r>
              <a:rPr lang="en-US" dirty="0"/>
              <a:t> </a:t>
            </a:r>
          </a:p>
          <a:p>
            <a:pPr marL="578358" lvl="1" indent="-285750"/>
            <a:r>
              <a:rPr lang="en-US" dirty="0"/>
              <a:t>Dave Hill, </a:t>
            </a:r>
            <a:r>
              <a:rPr lang="en-US" dirty="0">
                <a:hlinkClick r:id="rId5"/>
              </a:rPr>
              <a:t>dwhill@mitre.org</a:t>
            </a:r>
            <a:r>
              <a:rPr lang="en-US" dirty="0"/>
              <a:t> </a:t>
            </a:r>
          </a:p>
          <a:p>
            <a:pPr marL="292608" lvl="1" indent="0">
              <a:buNone/>
            </a:pPr>
            <a:endParaRPr lang="en-US" dirty="0"/>
          </a:p>
          <a:p>
            <a:pPr marL="0" indent="0">
              <a:buNone/>
            </a:pPr>
            <a:r>
              <a:rPr lang="en-US" dirty="0"/>
              <a:t> </a:t>
            </a:r>
          </a:p>
        </p:txBody>
      </p:sp>
    </p:spTree>
    <p:extLst>
      <p:ext uri="{BB962C8B-B14F-4D97-AF65-F5344CB8AC3E}">
        <p14:creationId xmlns:p14="http://schemas.microsoft.com/office/powerpoint/2010/main" val="1579572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p:txBody>
          <a:bodyPr>
            <a:normAutofit fontScale="90000"/>
          </a:bodyPr>
          <a:lstStyle/>
          <a:p>
            <a:r>
              <a:rPr lang="en-US" dirty="0"/>
              <a:t>Use Case Diagram</a:t>
            </a:r>
            <a:endParaRPr lang="en-US" dirty="0">
              <a:solidFill>
                <a:schemeClr val="tx1"/>
              </a:solidFill>
            </a:endParaRPr>
          </a:p>
        </p:txBody>
      </p:sp>
      <p:pic>
        <p:nvPicPr>
          <p:cNvPr id="3" name="Picture 2">
            <a:extLst>
              <a:ext uri="{FF2B5EF4-FFF2-40B4-BE49-F238E27FC236}">
                <a16:creationId xmlns:a16="http://schemas.microsoft.com/office/drawing/2014/main" id="{56ED9CA2-938D-4FCA-AFD9-FB2E11E24DF6}"/>
              </a:ext>
            </a:extLst>
          </p:cNvPr>
          <p:cNvPicPr>
            <a:picLocks noChangeAspect="1"/>
          </p:cNvPicPr>
          <p:nvPr/>
        </p:nvPicPr>
        <p:blipFill>
          <a:blip r:embed="rId2"/>
          <a:stretch>
            <a:fillRect/>
          </a:stretch>
        </p:blipFill>
        <p:spPr>
          <a:xfrm>
            <a:off x="1868032" y="1097548"/>
            <a:ext cx="8455935" cy="5357856"/>
          </a:xfrm>
          <a:prstGeom prst="rect">
            <a:avLst/>
          </a:prstGeom>
        </p:spPr>
      </p:pic>
    </p:spTree>
    <p:extLst>
      <p:ext uri="{BB962C8B-B14F-4D97-AF65-F5344CB8AC3E}">
        <p14:creationId xmlns:p14="http://schemas.microsoft.com/office/powerpoint/2010/main" val="1529530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E4D21C1-2B61-41B4-948E-2C5AD70D8698}"/>
              </a:ext>
            </a:extLst>
          </p:cNvPr>
          <p:cNvPicPr>
            <a:picLocks noChangeAspect="1"/>
          </p:cNvPicPr>
          <p:nvPr/>
        </p:nvPicPr>
        <p:blipFill>
          <a:blip r:embed="rId2"/>
          <a:stretch>
            <a:fillRect/>
          </a:stretch>
        </p:blipFill>
        <p:spPr>
          <a:xfrm>
            <a:off x="478970" y="1157845"/>
            <a:ext cx="11611265" cy="5700155"/>
          </a:xfrm>
          <a:prstGeom prst="rect">
            <a:avLst/>
          </a:prstGeom>
        </p:spPr>
      </p:pic>
      <p:sp>
        <p:nvSpPr>
          <p:cNvPr id="3" name="TextBox 2">
            <a:extLst>
              <a:ext uri="{FF2B5EF4-FFF2-40B4-BE49-F238E27FC236}">
                <a16:creationId xmlns:a16="http://schemas.microsoft.com/office/drawing/2014/main" id="{C6B4DA66-A392-486B-B3A3-103F766825B8}"/>
              </a:ext>
            </a:extLst>
          </p:cNvPr>
          <p:cNvSpPr txBox="1"/>
          <p:nvPr/>
        </p:nvSpPr>
        <p:spPr>
          <a:xfrm>
            <a:off x="4484536" y="2727297"/>
            <a:ext cx="771276" cy="276999"/>
          </a:xfrm>
          <a:prstGeom prst="rect">
            <a:avLst/>
          </a:prstGeom>
          <a:solidFill>
            <a:schemeClr val="accent1">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1</a:t>
            </a:r>
          </a:p>
        </p:txBody>
      </p:sp>
      <p:sp>
        <p:nvSpPr>
          <p:cNvPr id="5" name="TextBox 4">
            <a:extLst>
              <a:ext uri="{FF2B5EF4-FFF2-40B4-BE49-F238E27FC236}">
                <a16:creationId xmlns:a16="http://schemas.microsoft.com/office/drawing/2014/main" id="{A21A8B42-FB5C-4980-B98A-57BD680F8F97}"/>
              </a:ext>
            </a:extLst>
          </p:cNvPr>
          <p:cNvSpPr txBox="1"/>
          <p:nvPr/>
        </p:nvSpPr>
        <p:spPr>
          <a:xfrm>
            <a:off x="4500438" y="3479040"/>
            <a:ext cx="771276" cy="276999"/>
          </a:xfrm>
          <a:prstGeom prst="rect">
            <a:avLst/>
          </a:prstGeom>
          <a:solidFill>
            <a:schemeClr val="accent6">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2</a:t>
            </a:r>
          </a:p>
        </p:txBody>
      </p:sp>
      <p:sp>
        <p:nvSpPr>
          <p:cNvPr id="6" name="TextBox 5">
            <a:extLst>
              <a:ext uri="{FF2B5EF4-FFF2-40B4-BE49-F238E27FC236}">
                <a16:creationId xmlns:a16="http://schemas.microsoft.com/office/drawing/2014/main" id="{1E704D1D-9938-4239-B2D7-50B32EC57A45}"/>
              </a:ext>
            </a:extLst>
          </p:cNvPr>
          <p:cNvSpPr txBox="1"/>
          <p:nvPr/>
        </p:nvSpPr>
        <p:spPr>
          <a:xfrm>
            <a:off x="2213113" y="3202041"/>
            <a:ext cx="771276" cy="276999"/>
          </a:xfrm>
          <a:prstGeom prst="rect">
            <a:avLst/>
          </a:prstGeom>
          <a:solidFill>
            <a:schemeClr val="accent6">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2</a:t>
            </a:r>
          </a:p>
        </p:txBody>
      </p:sp>
      <p:sp>
        <p:nvSpPr>
          <p:cNvPr id="7" name="TextBox 6">
            <a:extLst>
              <a:ext uri="{FF2B5EF4-FFF2-40B4-BE49-F238E27FC236}">
                <a16:creationId xmlns:a16="http://schemas.microsoft.com/office/drawing/2014/main" id="{76B8578E-BD0A-450E-8F44-D623EB2E51A7}"/>
              </a:ext>
            </a:extLst>
          </p:cNvPr>
          <p:cNvSpPr txBox="1"/>
          <p:nvPr/>
        </p:nvSpPr>
        <p:spPr>
          <a:xfrm>
            <a:off x="2984389" y="4578971"/>
            <a:ext cx="771276" cy="276999"/>
          </a:xfrm>
          <a:prstGeom prst="rect">
            <a:avLst/>
          </a:prstGeom>
          <a:solidFill>
            <a:schemeClr val="accent6">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2</a:t>
            </a:r>
          </a:p>
        </p:txBody>
      </p:sp>
      <p:sp>
        <p:nvSpPr>
          <p:cNvPr id="9" name="TextBox 8">
            <a:extLst>
              <a:ext uri="{FF2B5EF4-FFF2-40B4-BE49-F238E27FC236}">
                <a16:creationId xmlns:a16="http://schemas.microsoft.com/office/drawing/2014/main" id="{191AC66B-6B20-492E-AF0C-2D4EE5FBE8EF}"/>
              </a:ext>
            </a:extLst>
          </p:cNvPr>
          <p:cNvSpPr txBox="1"/>
          <p:nvPr/>
        </p:nvSpPr>
        <p:spPr>
          <a:xfrm>
            <a:off x="8339594" y="3045332"/>
            <a:ext cx="771276" cy="276999"/>
          </a:xfrm>
          <a:prstGeom prst="rect">
            <a:avLst/>
          </a:prstGeom>
          <a:solidFill>
            <a:srgbClr val="EF99E5"/>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3</a:t>
            </a:r>
          </a:p>
        </p:txBody>
      </p:sp>
      <p:sp>
        <p:nvSpPr>
          <p:cNvPr id="10" name="TextBox 9">
            <a:extLst>
              <a:ext uri="{FF2B5EF4-FFF2-40B4-BE49-F238E27FC236}">
                <a16:creationId xmlns:a16="http://schemas.microsoft.com/office/drawing/2014/main" id="{4AA47578-06C0-4545-8293-7604F5265A9A}"/>
              </a:ext>
            </a:extLst>
          </p:cNvPr>
          <p:cNvSpPr txBox="1"/>
          <p:nvPr/>
        </p:nvSpPr>
        <p:spPr>
          <a:xfrm>
            <a:off x="9789382" y="3501871"/>
            <a:ext cx="771276" cy="276999"/>
          </a:xfrm>
          <a:prstGeom prst="rect">
            <a:avLst/>
          </a:prstGeom>
          <a:solidFill>
            <a:srgbClr val="EF99E5"/>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3</a:t>
            </a:r>
          </a:p>
        </p:txBody>
      </p:sp>
      <p:sp>
        <p:nvSpPr>
          <p:cNvPr id="11" name="TextBox 10">
            <a:extLst>
              <a:ext uri="{FF2B5EF4-FFF2-40B4-BE49-F238E27FC236}">
                <a16:creationId xmlns:a16="http://schemas.microsoft.com/office/drawing/2014/main" id="{AD27A41E-DF4E-4760-B5F2-BE83F6C2A362}"/>
              </a:ext>
            </a:extLst>
          </p:cNvPr>
          <p:cNvSpPr txBox="1"/>
          <p:nvPr/>
        </p:nvSpPr>
        <p:spPr>
          <a:xfrm>
            <a:off x="8725232" y="4581317"/>
            <a:ext cx="771276" cy="276999"/>
          </a:xfrm>
          <a:prstGeom prst="rect">
            <a:avLst/>
          </a:prstGeom>
          <a:solidFill>
            <a:srgbClr val="EF99E5"/>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3</a:t>
            </a:r>
          </a:p>
        </p:txBody>
      </p:sp>
      <p:sp>
        <p:nvSpPr>
          <p:cNvPr id="12" name="TextBox 11">
            <a:extLst>
              <a:ext uri="{FF2B5EF4-FFF2-40B4-BE49-F238E27FC236}">
                <a16:creationId xmlns:a16="http://schemas.microsoft.com/office/drawing/2014/main" id="{C8242FF7-4D61-4AE7-B5D1-6EDB91D2FC0E}"/>
              </a:ext>
            </a:extLst>
          </p:cNvPr>
          <p:cNvSpPr txBox="1"/>
          <p:nvPr/>
        </p:nvSpPr>
        <p:spPr>
          <a:xfrm>
            <a:off x="5898964" y="5293263"/>
            <a:ext cx="771276" cy="276999"/>
          </a:xfrm>
          <a:prstGeom prst="rect">
            <a:avLst/>
          </a:prstGeom>
          <a:solidFill>
            <a:schemeClr val="accent3">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4</a:t>
            </a:r>
          </a:p>
        </p:txBody>
      </p:sp>
      <p:sp>
        <p:nvSpPr>
          <p:cNvPr id="13" name="TextBox 12">
            <a:extLst>
              <a:ext uri="{FF2B5EF4-FFF2-40B4-BE49-F238E27FC236}">
                <a16:creationId xmlns:a16="http://schemas.microsoft.com/office/drawing/2014/main" id="{85154E3E-B226-4A6D-8CD0-9E340EA2B79A}"/>
              </a:ext>
            </a:extLst>
          </p:cNvPr>
          <p:cNvSpPr txBox="1"/>
          <p:nvPr/>
        </p:nvSpPr>
        <p:spPr>
          <a:xfrm>
            <a:off x="7792279" y="2206409"/>
            <a:ext cx="771276" cy="276999"/>
          </a:xfrm>
          <a:prstGeom prst="rect">
            <a:avLst/>
          </a:prstGeom>
          <a:solidFill>
            <a:schemeClr val="accent4">
              <a:lumMod val="60000"/>
              <a:lumOff val="40000"/>
            </a:schemeClr>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5</a:t>
            </a:r>
          </a:p>
        </p:txBody>
      </p:sp>
      <p:sp>
        <p:nvSpPr>
          <p:cNvPr id="14" name="TextBox 13">
            <a:extLst>
              <a:ext uri="{FF2B5EF4-FFF2-40B4-BE49-F238E27FC236}">
                <a16:creationId xmlns:a16="http://schemas.microsoft.com/office/drawing/2014/main" id="{623EA69F-A60D-4313-AFD5-F18E3278D86F}"/>
              </a:ext>
            </a:extLst>
          </p:cNvPr>
          <p:cNvSpPr txBox="1"/>
          <p:nvPr/>
        </p:nvSpPr>
        <p:spPr>
          <a:xfrm>
            <a:off x="5898964" y="2727297"/>
            <a:ext cx="771276" cy="276999"/>
          </a:xfrm>
          <a:prstGeom prst="rect">
            <a:avLst/>
          </a:prstGeom>
          <a:solidFill>
            <a:srgbClr val="ABDDDC"/>
          </a:solidFill>
          <a:ln>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sz="1200" dirty="0">
                <a:solidFill>
                  <a:schemeClr val="tx1"/>
                </a:solidFill>
              </a:rPr>
              <a:t>Scene 6</a:t>
            </a:r>
          </a:p>
        </p:txBody>
      </p:sp>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p:txBody>
          <a:bodyPr>
            <a:normAutofit fontScale="90000"/>
          </a:bodyPr>
          <a:lstStyle/>
          <a:p>
            <a:r>
              <a:rPr lang="en-US" dirty="0">
                <a:solidFill>
                  <a:schemeClr val="tx1"/>
                </a:solidFill>
              </a:rPr>
              <a:t>System </a:t>
            </a:r>
            <a:r>
              <a:rPr lang="en-US" dirty="0"/>
              <a:t>Diagram</a:t>
            </a:r>
            <a:endParaRPr lang="en-US" dirty="0">
              <a:solidFill>
                <a:schemeClr val="tx1"/>
              </a:solidFill>
            </a:endParaRPr>
          </a:p>
        </p:txBody>
      </p:sp>
    </p:spTree>
    <p:extLst>
      <p:ext uri="{BB962C8B-B14F-4D97-AF65-F5344CB8AC3E}">
        <p14:creationId xmlns:p14="http://schemas.microsoft.com/office/powerpoint/2010/main" val="3637262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a:xfrm>
            <a:off x="1009650" y="0"/>
            <a:ext cx="10515600" cy="1325563"/>
          </a:xfrm>
        </p:spPr>
        <p:txBody>
          <a:bodyPr>
            <a:normAutofit/>
          </a:bodyPr>
          <a:lstStyle/>
          <a:p>
            <a:r>
              <a:rPr lang="en-US" dirty="0"/>
              <a:t>Scene 1 Screen Capture</a:t>
            </a:r>
            <a:endParaRPr lang="en-US" dirty="0">
              <a:solidFill>
                <a:schemeClr val="tx1"/>
              </a:solidFill>
            </a:endParaRPr>
          </a:p>
        </p:txBody>
      </p:sp>
      <p:sp>
        <p:nvSpPr>
          <p:cNvPr id="4" name="TextBox 3">
            <a:extLst>
              <a:ext uri="{FF2B5EF4-FFF2-40B4-BE49-F238E27FC236}">
                <a16:creationId xmlns:a16="http://schemas.microsoft.com/office/drawing/2014/main" id="{4684A656-E905-4982-8DFB-FE44F80616F7}"/>
              </a:ext>
            </a:extLst>
          </p:cNvPr>
          <p:cNvSpPr txBox="1"/>
          <p:nvPr/>
        </p:nvSpPr>
        <p:spPr>
          <a:xfrm>
            <a:off x="838200" y="1143000"/>
            <a:ext cx="9658350" cy="1000274"/>
          </a:xfrm>
          <a:prstGeom prst="rect">
            <a:avLst/>
          </a:prstGeom>
          <a:noFill/>
        </p:spPr>
        <p:txBody>
          <a:bodyPr wrap="square" rtlCol="0">
            <a:spAutoFit/>
          </a:bodyPr>
          <a:lstStyle/>
          <a:p>
            <a:pPr indent="-164592">
              <a:spcAft>
                <a:spcPts val="600"/>
              </a:spcAft>
            </a:pPr>
            <a:r>
              <a:rPr lang="en-US" dirty="0"/>
              <a:t>Ms. Betsy Smith Johnson receives home community-based services (HCBS) services at home. A social worker documents </a:t>
            </a:r>
            <a:r>
              <a:rPr lang="en-US" dirty="0" err="1"/>
              <a:t>eLTSS</a:t>
            </a:r>
            <a:r>
              <a:rPr lang="en-US" dirty="0"/>
              <a:t> data including care plan and goals. </a:t>
            </a:r>
            <a:r>
              <a:rPr lang="en-US" dirty="0" err="1"/>
              <a:t>eLTSS</a:t>
            </a:r>
            <a:r>
              <a:rPr lang="en-US" dirty="0"/>
              <a:t> data is pushed to the Data Hub.</a:t>
            </a:r>
            <a:endParaRPr lang="en-US" sz="2000" dirty="0"/>
          </a:p>
          <a:p>
            <a:endParaRPr lang="en-US" dirty="0"/>
          </a:p>
        </p:txBody>
      </p:sp>
      <p:sp>
        <p:nvSpPr>
          <p:cNvPr id="7" name="TextBox 6">
            <a:extLst>
              <a:ext uri="{FF2B5EF4-FFF2-40B4-BE49-F238E27FC236}">
                <a16:creationId xmlns:a16="http://schemas.microsoft.com/office/drawing/2014/main" id="{79281843-591A-4A1D-B6F2-E69031C437DB}"/>
              </a:ext>
            </a:extLst>
          </p:cNvPr>
          <p:cNvSpPr txBox="1"/>
          <p:nvPr/>
        </p:nvSpPr>
        <p:spPr>
          <a:xfrm>
            <a:off x="838200" y="1787158"/>
            <a:ext cx="2095500" cy="369332"/>
          </a:xfrm>
          <a:prstGeom prst="rect">
            <a:avLst/>
          </a:prstGeom>
          <a:noFill/>
        </p:spPr>
        <p:txBody>
          <a:bodyPr wrap="square" rtlCol="0">
            <a:spAutoFit/>
          </a:bodyPr>
          <a:lstStyle/>
          <a:p>
            <a:r>
              <a:rPr lang="en-US" dirty="0"/>
              <a:t>Server</a:t>
            </a:r>
          </a:p>
        </p:txBody>
      </p:sp>
      <p:sp>
        <p:nvSpPr>
          <p:cNvPr id="8" name="TextBox 7">
            <a:extLst>
              <a:ext uri="{FF2B5EF4-FFF2-40B4-BE49-F238E27FC236}">
                <a16:creationId xmlns:a16="http://schemas.microsoft.com/office/drawing/2014/main" id="{C5BBF0D8-0AEA-40B1-AF64-5EA1DFEAB536}"/>
              </a:ext>
            </a:extLst>
          </p:cNvPr>
          <p:cNvSpPr txBox="1"/>
          <p:nvPr/>
        </p:nvSpPr>
        <p:spPr>
          <a:xfrm>
            <a:off x="5381625" y="1787158"/>
            <a:ext cx="2095500" cy="369332"/>
          </a:xfrm>
          <a:prstGeom prst="rect">
            <a:avLst/>
          </a:prstGeom>
          <a:noFill/>
        </p:spPr>
        <p:txBody>
          <a:bodyPr wrap="square" rtlCol="0">
            <a:spAutoFit/>
          </a:bodyPr>
          <a:lstStyle/>
          <a:p>
            <a:r>
              <a:rPr lang="en-US" dirty="0"/>
              <a:t>Viewer</a:t>
            </a:r>
          </a:p>
        </p:txBody>
      </p:sp>
      <p:sp>
        <p:nvSpPr>
          <p:cNvPr id="9" name="TextBox 8">
            <a:extLst>
              <a:ext uri="{FF2B5EF4-FFF2-40B4-BE49-F238E27FC236}">
                <a16:creationId xmlns:a16="http://schemas.microsoft.com/office/drawing/2014/main" id="{FED0AD62-2751-48B0-9AE1-411F5958136B}"/>
              </a:ext>
            </a:extLst>
          </p:cNvPr>
          <p:cNvSpPr txBox="1"/>
          <p:nvPr/>
        </p:nvSpPr>
        <p:spPr>
          <a:xfrm>
            <a:off x="8915400" y="1793141"/>
            <a:ext cx="2095500" cy="369332"/>
          </a:xfrm>
          <a:prstGeom prst="rect">
            <a:avLst/>
          </a:prstGeom>
          <a:noFill/>
        </p:spPr>
        <p:txBody>
          <a:bodyPr wrap="square" rtlCol="0">
            <a:spAutoFit/>
          </a:bodyPr>
          <a:lstStyle/>
          <a:p>
            <a:r>
              <a:rPr lang="en-US" dirty="0"/>
              <a:t>Push to Data Hub</a:t>
            </a:r>
          </a:p>
        </p:txBody>
      </p:sp>
      <p:pic>
        <p:nvPicPr>
          <p:cNvPr id="11" name="Picture 10">
            <a:extLst>
              <a:ext uri="{FF2B5EF4-FFF2-40B4-BE49-F238E27FC236}">
                <a16:creationId xmlns:a16="http://schemas.microsoft.com/office/drawing/2014/main" id="{9F96CC56-7197-4041-B15B-DA60020B6134}"/>
              </a:ext>
            </a:extLst>
          </p:cNvPr>
          <p:cNvPicPr>
            <a:picLocks noChangeAspect="1"/>
          </p:cNvPicPr>
          <p:nvPr/>
        </p:nvPicPr>
        <p:blipFill>
          <a:blip r:embed="rId3"/>
          <a:stretch>
            <a:fillRect/>
          </a:stretch>
        </p:blipFill>
        <p:spPr>
          <a:xfrm>
            <a:off x="3828999" y="2156490"/>
            <a:ext cx="3105251" cy="1666232"/>
          </a:xfrm>
          <a:prstGeom prst="rect">
            <a:avLst/>
          </a:prstGeom>
        </p:spPr>
      </p:pic>
      <p:pic>
        <p:nvPicPr>
          <p:cNvPr id="12" name="Picture 11">
            <a:extLst>
              <a:ext uri="{FF2B5EF4-FFF2-40B4-BE49-F238E27FC236}">
                <a16:creationId xmlns:a16="http://schemas.microsoft.com/office/drawing/2014/main" id="{9783A2F1-DC85-4F9C-85EE-D0EE557F593C}"/>
              </a:ext>
            </a:extLst>
          </p:cNvPr>
          <p:cNvPicPr>
            <a:picLocks noChangeAspect="1"/>
          </p:cNvPicPr>
          <p:nvPr/>
        </p:nvPicPr>
        <p:blipFill>
          <a:blip r:embed="rId4"/>
          <a:stretch>
            <a:fillRect/>
          </a:stretch>
        </p:blipFill>
        <p:spPr>
          <a:xfrm>
            <a:off x="257049" y="2151802"/>
            <a:ext cx="3105252" cy="2346993"/>
          </a:xfrm>
          <a:prstGeom prst="rect">
            <a:avLst/>
          </a:prstGeom>
        </p:spPr>
      </p:pic>
      <p:pic>
        <p:nvPicPr>
          <p:cNvPr id="13" name="Picture 12">
            <a:extLst>
              <a:ext uri="{FF2B5EF4-FFF2-40B4-BE49-F238E27FC236}">
                <a16:creationId xmlns:a16="http://schemas.microsoft.com/office/drawing/2014/main" id="{CED03057-0384-468A-8287-7B8FA6B9D2B3}"/>
              </a:ext>
            </a:extLst>
          </p:cNvPr>
          <p:cNvPicPr>
            <a:picLocks noChangeAspect="1"/>
          </p:cNvPicPr>
          <p:nvPr/>
        </p:nvPicPr>
        <p:blipFill>
          <a:blip r:embed="rId5"/>
          <a:stretch>
            <a:fillRect/>
          </a:stretch>
        </p:blipFill>
        <p:spPr>
          <a:xfrm>
            <a:off x="838199" y="4358610"/>
            <a:ext cx="3194897" cy="2194590"/>
          </a:xfrm>
          <a:prstGeom prst="rect">
            <a:avLst/>
          </a:prstGeom>
        </p:spPr>
      </p:pic>
      <p:pic>
        <p:nvPicPr>
          <p:cNvPr id="14" name="Picture 13">
            <a:extLst>
              <a:ext uri="{FF2B5EF4-FFF2-40B4-BE49-F238E27FC236}">
                <a16:creationId xmlns:a16="http://schemas.microsoft.com/office/drawing/2014/main" id="{CCB8AAD7-A1A1-44BA-A37C-B5E34E218A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7058024" y="2162472"/>
            <a:ext cx="5068501" cy="442396"/>
          </a:xfrm>
          <a:prstGeom prst="rect">
            <a:avLst/>
          </a:prstGeom>
        </p:spPr>
      </p:pic>
      <p:pic>
        <p:nvPicPr>
          <p:cNvPr id="15" name="Picture 14">
            <a:extLst>
              <a:ext uri="{FF2B5EF4-FFF2-40B4-BE49-F238E27FC236}">
                <a16:creationId xmlns:a16="http://schemas.microsoft.com/office/drawing/2014/main" id="{F05FF433-8FA9-468C-8D96-F5A492ED5C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4925" y="3286274"/>
            <a:ext cx="1762149" cy="3404695"/>
          </a:xfrm>
          <a:prstGeom prst="rect">
            <a:avLst/>
          </a:prstGeom>
        </p:spPr>
      </p:pic>
      <p:pic>
        <p:nvPicPr>
          <p:cNvPr id="16" name="Picture 15">
            <a:extLst>
              <a:ext uri="{FF2B5EF4-FFF2-40B4-BE49-F238E27FC236}">
                <a16:creationId xmlns:a16="http://schemas.microsoft.com/office/drawing/2014/main" id="{CE225E21-DFEE-443A-B802-6716F77B44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05450" y="4952506"/>
            <a:ext cx="2939525" cy="1787989"/>
          </a:xfrm>
          <a:prstGeom prst="rect">
            <a:avLst/>
          </a:prstGeom>
          <a:ln>
            <a:solidFill>
              <a:schemeClr val="tx1"/>
            </a:solidFill>
          </a:ln>
        </p:spPr>
      </p:pic>
    </p:spTree>
    <p:extLst>
      <p:ext uri="{BB962C8B-B14F-4D97-AF65-F5344CB8AC3E}">
        <p14:creationId xmlns:p14="http://schemas.microsoft.com/office/powerpoint/2010/main" val="1805791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fiscal_year xmlns="ba9988bd-10e2-4a39-8d16-ed6eb9f9083e">FY19</fiscal_year>
  </documentManagement>
</p:properties>
</file>

<file path=customXml/item3.xml><?xml version="1.0" encoding="utf-8"?>
<ct:contentTypeSchema xmlns:ct="http://schemas.microsoft.com/office/2006/metadata/contentType" xmlns:ma="http://schemas.microsoft.com/office/2006/metadata/properties/metaAttributes" ct:_="" ma:_="" ma:contentTypeName="MITRE Work" ma:contentTypeID="0x010100823A99C636F7423283FB0D200866C61300305FB80C47976C4B916AEC60E81206C0" ma:contentTypeVersion="3" ma:contentTypeDescription="Materials and documents that contain MITRE authored content and other content directly attributable to MITRE and its work" ma:contentTypeScope="" ma:versionID="2a92e56f0ad5ad08dc37a23d9f09ec13">
  <xsd:schema xmlns:xsd="http://www.w3.org/2001/XMLSchema" xmlns:xs="http://www.w3.org/2001/XMLSchema" xmlns:p="http://schemas.microsoft.com/office/2006/metadata/properties" xmlns:ns1="http://schemas.microsoft.com/sharepoint/v3" xmlns:ns2="http://schemas.microsoft.com/sharepoint/v3/fields" xmlns:ns3="ba9988bd-10e2-4a39-8d16-ed6eb9f9083e" targetNamespace="http://schemas.microsoft.com/office/2006/metadata/properties" ma:root="true" ma:fieldsID="534764579952a550a42652e8a364ba6e" ns1:_="" ns2:_="" ns3:_="">
    <xsd:import namespace="http://schemas.microsoft.com/sharepoint/v3"/>
    <xsd:import namespace="http://schemas.microsoft.com/sharepoint/v3/fields"/>
    <xsd:import namespace="ba9988bd-10e2-4a39-8d16-ed6eb9f9083e"/>
    <xsd:element name="properties">
      <xsd:complexType>
        <xsd:sequence>
          <xsd:element name="documentManagement">
            <xsd:complexType>
              <xsd:all>
                <xsd:element ref="ns2:_Contributor" minOccurs="0"/>
                <xsd:element ref="ns1:MITRE_x0020_Sensitivity"/>
                <xsd:element ref="ns1:Release_x0020_Statement"/>
                <xsd:element ref="ns3:fiscal_year"/>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9988bd-10e2-4a39-8d16-ed6eb9f9083e" elementFormDefault="qualified">
    <xsd:import namespace="http://schemas.microsoft.com/office/2006/documentManagement/types"/>
    <xsd:import namespace="http://schemas.microsoft.com/office/infopath/2007/PartnerControls"/>
    <xsd:element name="fiscal_year" ma:index="12" ma:displayName="Fiscal Year" ma:default="FY19" ma:format="Dropdown" ma:internalName="fiscal_year">
      <xsd:simpleType>
        <xsd:restriction base="dms:Choice">
          <xsd:enumeration value="FY19"/>
          <xsd:enumeration value="FY20"/>
        </xsd:restriction>
      </xsd:simple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94E8D78E-39BA-483A-8E39-C729C3CA31C1}">
  <ds:schemaRefs>
    <ds:schemaRef ds:uri="http://schemas.microsoft.com/sharepoint/v3/contenttype/forms"/>
  </ds:schemaRefs>
</ds:datastoreItem>
</file>

<file path=customXml/itemProps2.xml><?xml version="1.0" encoding="utf-8"?>
<ds:datastoreItem xmlns:ds="http://schemas.openxmlformats.org/officeDocument/2006/customXml" ds:itemID="{9ECA65DC-3BF8-42D4-A166-237AC00FD0F5}">
  <ds:schemaRefs>
    <ds:schemaRef ds:uri="http://schemas.openxmlformats.org/package/2006/metadata/core-properties"/>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microsoft.com/sharepoint/v3"/>
    <ds:schemaRef ds:uri="ba9988bd-10e2-4a39-8d16-ed6eb9f9083e"/>
    <ds:schemaRef ds:uri="http://purl.org/dc/elements/1.1/"/>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C9C5C6D0-0799-484B-8A2B-FA28A69458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ba9988bd-10e2-4a39-8d16-ed6eb9f908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BBF794F-480F-43CF-BB4E-727F23CE4BC9}">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
  <TotalTime>15887</TotalTime>
  <Words>2048</Words>
  <Application>Microsoft Office PowerPoint</Application>
  <PresentationFormat>Widescreen</PresentationFormat>
  <Paragraphs>194</Paragraphs>
  <Slides>31</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31</vt:i4>
      </vt:variant>
    </vt:vector>
  </HeadingPairs>
  <TitlesOfParts>
    <vt:vector size="36" baseType="lpstr">
      <vt:lpstr>Arial</vt:lpstr>
      <vt:lpstr>Calibri</vt:lpstr>
      <vt:lpstr>Calibri Light</vt:lpstr>
      <vt:lpstr>Office Theme</vt:lpstr>
      <vt:lpstr>Retrospect</vt:lpstr>
      <vt:lpstr>PACIO Project</vt:lpstr>
      <vt:lpstr>Agenda</vt:lpstr>
      <vt:lpstr>HL7 Connectathon Overview</vt:lpstr>
      <vt:lpstr>PACIO-eLTSS Post-Acute Care Transition Track</vt:lpstr>
      <vt:lpstr>Purpose of the PACIO-eLTSS Track</vt:lpstr>
      <vt:lpstr>Connectathon Participants</vt:lpstr>
      <vt:lpstr>Use Case Diagram</vt:lpstr>
      <vt:lpstr>System Diagram</vt:lpstr>
      <vt:lpstr>Scene 1 Screen Capture</vt:lpstr>
      <vt:lpstr>Scene 2 Screen Capture</vt:lpstr>
      <vt:lpstr>Scene 3 Screen Capture</vt:lpstr>
      <vt:lpstr>Scene 4 Screen Capture</vt:lpstr>
      <vt:lpstr>Scene 5 Screen Capture</vt:lpstr>
      <vt:lpstr>Scene 6 Screen Capture</vt:lpstr>
      <vt:lpstr>What Went Well</vt:lpstr>
      <vt:lpstr>Challenges</vt:lpstr>
      <vt:lpstr>Care Coordination Track</vt:lpstr>
      <vt:lpstr>Care Coordination Track: Objective</vt:lpstr>
      <vt:lpstr>Care Coordination Track: Participants</vt:lpstr>
      <vt:lpstr>Care Coordination Track: Scenes</vt:lpstr>
      <vt:lpstr>Care Coordination Track: Notable Achievement</vt:lpstr>
      <vt:lpstr>Care Coordination Track: Issues/Questions</vt:lpstr>
      <vt:lpstr>Care Coordination Track: Next Steps</vt:lpstr>
      <vt:lpstr>eCQM Testing</vt:lpstr>
      <vt:lpstr>Connectathon 24- eCQM Testing</vt:lpstr>
      <vt:lpstr>Connectathon 24- eCQM Testing (Results)</vt:lpstr>
      <vt:lpstr>Connectathon Feedback</vt:lpstr>
      <vt:lpstr>Connectathon Feedback</vt:lpstr>
      <vt:lpstr>Next Steps</vt:lpstr>
      <vt:lpstr>Next Steps for PACIO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HL7/CMS Connectathon</dc:title>
  <dc:creator>Rizvi, Siama</dc:creator>
  <cp:lastModifiedBy>Leina S Slater</cp:lastModifiedBy>
  <cp:revision>177</cp:revision>
  <dcterms:created xsi:type="dcterms:W3CDTF">2020-01-03T18:03:29Z</dcterms:created>
  <dcterms:modified xsi:type="dcterms:W3CDTF">2020-05-28T19:16:54Z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0x010100823A99C636F7423283FB0D200866C61300305FB80C47976C4B916AEC60E81206C0</vt:lpwstr>
  </property>
</Properties>
</file>